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540" r:id="rId3"/>
    <p:sldId id="360" r:id="rId4"/>
    <p:sldId id="511" r:id="rId5"/>
    <p:sldId id="515" r:id="rId6"/>
    <p:sldId id="475" r:id="rId7"/>
    <p:sldId id="512" r:id="rId8"/>
    <p:sldId id="542" r:id="rId9"/>
    <p:sldId id="535" r:id="rId10"/>
    <p:sldId id="536" r:id="rId11"/>
    <p:sldId id="510" r:id="rId12"/>
    <p:sldId id="538" r:id="rId13"/>
    <p:sldId id="345" r:id="rId14"/>
    <p:sldId id="537" r:id="rId15"/>
    <p:sldId id="541" r:id="rId16"/>
    <p:sldId id="519" r:id="rId17"/>
    <p:sldId id="539" r:id="rId18"/>
    <p:sldId id="394" r:id="rId19"/>
    <p:sldId id="525" r:id="rId20"/>
    <p:sldId id="467" r:id="rId21"/>
    <p:sldId id="452" r:id="rId22"/>
    <p:sldId id="473" r:id="rId23"/>
    <p:sldId id="462" r:id="rId24"/>
    <p:sldId id="463" r:id="rId25"/>
    <p:sldId id="471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7E79"/>
    <a:srgbClr val="FF2600"/>
    <a:srgbClr val="0096FF"/>
    <a:srgbClr val="FF4F4A"/>
    <a:srgbClr val="005493"/>
    <a:srgbClr val="941100"/>
    <a:srgbClr val="76D6FF"/>
    <a:srgbClr val="E5B1B5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86897D-4F21-4C5E-B12F-FED6ABEA87F8}" v="5" dt="2023-02-13T12:10:49.6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テーマ スタイル 1 - アクセント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4"/>
    <p:restoredTop sz="84067"/>
  </p:normalViewPr>
  <p:slideViewPr>
    <p:cSldViewPr snapToGrid="0" snapToObjects="1">
      <p:cViewPr varScale="1">
        <p:scale>
          <a:sx n="53" d="100"/>
          <a:sy n="53" d="100"/>
        </p:scale>
        <p:origin x="16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8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19238901 明石　華実" userId="ee44ca9f-3420-46b6-ae17-14103a5f0a66" providerId="ADAL" clId="{AABCA57A-57F9-7041-916C-985B9AD5EEAD}"/>
    <pc:docChg chg="undo custSel modSld">
      <pc:chgData name="19238901 明石　華実" userId="ee44ca9f-3420-46b6-ae17-14103a5f0a66" providerId="ADAL" clId="{AABCA57A-57F9-7041-916C-985B9AD5EEAD}" dt="2022-06-06T12:15:49.255" v="28" actId="1036"/>
      <pc:docMkLst>
        <pc:docMk/>
      </pc:docMkLst>
      <pc:sldChg chg="modSp mod">
        <pc:chgData name="19238901 明石　華実" userId="ee44ca9f-3420-46b6-ae17-14103a5f0a66" providerId="ADAL" clId="{AABCA57A-57F9-7041-916C-985B9AD5EEAD}" dt="2022-06-06T12:15:49.255" v="28" actId="1036"/>
        <pc:sldMkLst>
          <pc:docMk/>
          <pc:sldMk cId="2723858017" sldId="256"/>
        </pc:sldMkLst>
        <pc:spChg chg="mod">
          <ac:chgData name="19238901 明石　華実" userId="ee44ca9f-3420-46b6-ae17-14103a5f0a66" providerId="ADAL" clId="{AABCA57A-57F9-7041-916C-985B9AD5EEAD}" dt="2022-06-06T12:15:49.255" v="28" actId="1036"/>
          <ac:spMkLst>
            <pc:docMk/>
            <pc:sldMk cId="2723858017" sldId="256"/>
            <ac:spMk id="3" creationId="{6CBE9480-AB26-C34D-84DC-B42F624361AE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7857;&amp;&#35211;&#26412;\&#34920;&#24773;_&#23665;&#30000;_&#37857;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2244;&#32722;&amp;&#37857;&amp;&#35211;&#26412;\&#34920;&#24773;_&#23665;&#30000;_&#32244;&#32722;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2244;&#32722;&amp;&#37857;&amp;&#35211;&#26412;\Book1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2244;&#32722;&amp;&#37857;&amp;&#35211;&#26412;\Book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&#12288;&#32244;&#32722;&amp;&#37857;&amp;&#35211;&#26412;\Book1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haru\Desktop\akashi_&#23455;&#39443;&#12486;&#12441;&#12540;&#12479;\&#34920;&#24773;&#12398;&#12415;\&#34987;&#39443;&#32773;&#65298;&#12288;&#23665;&#30000;\&#34920;&#24773;_&#23665;&#30000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2000" b="0" i="0" u="none" strike="noStrike" kern="1200" spc="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2000">
                <a:solidFill>
                  <a:schemeClr val="tx1"/>
                </a:solidFill>
              </a:rPr>
              <a:t>60</a:t>
            </a:r>
            <a:r>
              <a:rPr lang="ja-JP" sz="2000">
                <a:solidFill>
                  <a:schemeClr val="tx1"/>
                </a:solidFill>
              </a:rPr>
              <a:t>歳以上のペット（犬）の飼育意向</a:t>
            </a:r>
            <a:endParaRPr lang="en-US" sz="200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7123746819500671"/>
          <c:y val="0.183940714516041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2000" b="0" i="0" u="none" strike="noStrike" kern="1200" spc="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title>
    <c:autoTitleDeleted val="0"/>
    <c:plotArea>
      <c:layout>
        <c:manualLayout>
          <c:layoutTarget val="inner"/>
          <c:xMode val="edge"/>
          <c:yMode val="edge"/>
          <c:x val="0.16761943388534925"/>
          <c:y val="0.35484266275440662"/>
          <c:w val="0.66213314185560956"/>
          <c:h val="0.5515090490546942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60歳以上のペット（犬）の飼育意向 [%]</c:v>
                </c:pt>
              </c:strCache>
            </c:strRef>
          </c:tx>
          <c:dPt>
            <c:idx val="0"/>
            <c:bubble3D val="0"/>
            <c:spPr>
              <a:solidFill>
                <a:srgbClr val="FF7E7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3D8-1643-BC23-4EDCCC300FD6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33D8-1643-BC23-4EDCCC300FD6}"/>
              </c:ext>
            </c:extLst>
          </c:dPt>
          <c:dPt>
            <c:idx val="2"/>
            <c:bubble3D val="0"/>
            <c:spPr>
              <a:solidFill>
                <a:schemeClr val="accent3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3D8-1643-BC23-4EDCCC300FD6}"/>
              </c:ext>
            </c:extLst>
          </c:dPt>
          <c:dLbls>
            <c:dLbl>
              <c:idx val="0"/>
              <c:layout>
                <c:manualLayout>
                  <c:x val="-0.22432037616021711"/>
                  <c:y val="-0.17946923783468408"/>
                </c:manualLayout>
              </c:layout>
              <c:numFmt formatCode="0.0%" sourceLinked="0"/>
              <c:spPr>
                <a:solidFill>
                  <a:schemeClr val="bg1">
                    <a:alpha val="81000"/>
                  </a:schemeClr>
                </a:solidFill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55048104365232575"/>
                      <c:h val="0.1246973201310652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33D8-1643-BC23-4EDCCC300FD6}"/>
                </c:ext>
              </c:extLst>
            </c:dLbl>
            <c:dLbl>
              <c:idx val="1"/>
              <c:layout>
                <c:manualLayout>
                  <c:x val="1.3811330984006508E-2"/>
                  <c:y val="2.308730953758161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327451739129535"/>
                      <c:h val="0.1374807564101061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33D8-1643-BC23-4EDCCC300FD6}"/>
                </c:ext>
              </c:extLst>
            </c:dLbl>
            <c:dLbl>
              <c:idx val="2"/>
              <c:layout>
                <c:manualLayout>
                  <c:x val="1.7928067557976157E-2"/>
                  <c:y val="9.0075168064706716E-3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D8-1643-BC23-4EDCCC300FD6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ja-JP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Sheet1!$A$2:$A$4</c:f>
              <c:strCache>
                <c:ptCount val="3"/>
                <c:pt idx="0">
                  <c:v>可能な限り飼い続けたい</c:v>
                </c:pt>
                <c:pt idx="1">
                  <c:v>飼いたくない</c:v>
                </c:pt>
                <c:pt idx="2">
                  <c:v>その他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0.89</c:v>
                </c:pt>
                <c:pt idx="1">
                  <c:v>0.10100000000000001</c:v>
                </c:pt>
                <c:pt idx="2">
                  <c:v>8.9999999999999993E-3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D8-1643-BC23-4EDCCC300FD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ja-JP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スコア!$B$12</c:f>
              <c:strCache>
                <c:ptCount val="1"/>
                <c:pt idx="0">
                  <c:v>１回目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スコア!$P$13:$P$20</c:f>
              <c:numCache>
                <c:formatCode>General</c:formatCode>
                <c:ptCount val="8"/>
                <c:pt idx="0">
                  <c:v>100</c:v>
                </c:pt>
                <c:pt idx="1">
                  <c:v>83.3333333333333</c:v>
                </c:pt>
                <c:pt idx="2">
                  <c:v>100</c:v>
                </c:pt>
                <c:pt idx="3">
                  <c:v>0</c:v>
                </c:pt>
                <c:pt idx="4">
                  <c:v>0</c:v>
                </c:pt>
                <c:pt idx="5">
                  <c:v>100</c:v>
                </c:pt>
                <c:pt idx="6">
                  <c:v>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4D-9048-B944-025C51A7D675}"/>
            </c:ext>
          </c:extLst>
        </c:ser>
        <c:ser>
          <c:idx val="1"/>
          <c:order val="1"/>
          <c:tx>
            <c:strRef>
              <c:f>スコア!$C$12</c:f>
              <c:strCache>
                <c:ptCount val="1"/>
                <c:pt idx="0">
                  <c:v>２回目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スコア!$Q$13:$Q$20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0</c:v>
                </c:pt>
                <c:pt idx="4">
                  <c:v>25</c:v>
                </c:pt>
                <c:pt idx="5">
                  <c:v>0</c:v>
                </c:pt>
                <c:pt idx="6">
                  <c:v>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44D-9048-B944-025C51A7D675}"/>
            </c:ext>
          </c:extLst>
        </c:ser>
        <c:ser>
          <c:idx val="2"/>
          <c:order val="2"/>
          <c:tx>
            <c:strRef>
              <c:f>スコア!$D$12</c:f>
              <c:strCache>
                <c:ptCount val="1"/>
                <c:pt idx="0">
                  <c:v>３回目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スコア!$R$13:$R$20</c:f>
              <c:numCache>
                <c:formatCode>General</c:formatCode>
                <c:ptCount val="8"/>
                <c:pt idx="0">
                  <c:v>100</c:v>
                </c:pt>
                <c:pt idx="1">
                  <c:v>16.6666666666666</c:v>
                </c:pt>
                <c:pt idx="2">
                  <c:v>100</c:v>
                </c:pt>
                <c:pt idx="3">
                  <c:v>0</c:v>
                </c:pt>
                <c:pt idx="4">
                  <c:v>80</c:v>
                </c:pt>
                <c:pt idx="5">
                  <c:v>0</c:v>
                </c:pt>
                <c:pt idx="6">
                  <c:v>100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44D-9048-B944-025C51A7D6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7152400"/>
        <c:axId val="243862832"/>
      </c:barChart>
      <c:catAx>
        <c:axId val="21715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43862832"/>
        <c:crosses val="autoZero"/>
        <c:auto val="1"/>
        <c:lblAlgn val="ctr"/>
        <c:lblOffset val="100"/>
        <c:noMultiLvlLbl val="0"/>
      </c:catAx>
      <c:valAx>
        <c:axId val="24386283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/>
                  <a:t>スコア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1715240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スコア!$B$12</c:f>
              <c:strCache>
                <c:ptCount val="1"/>
                <c:pt idx="0">
                  <c:v>１回目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スコア!$P$13:$P$20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20</c:v>
                </c:pt>
                <c:pt idx="6">
                  <c:v>33.3333333333333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3C-774C-AEEE-7B44B3705FC2}"/>
            </c:ext>
          </c:extLst>
        </c:ser>
        <c:ser>
          <c:idx val="1"/>
          <c:order val="1"/>
          <c:tx>
            <c:strRef>
              <c:f>スコア!$C$12</c:f>
              <c:strCache>
                <c:ptCount val="1"/>
                <c:pt idx="0">
                  <c:v>２回目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スコア!$Q$13:$Q$20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D3C-774C-AEEE-7B44B3705FC2}"/>
            </c:ext>
          </c:extLst>
        </c:ser>
        <c:ser>
          <c:idx val="2"/>
          <c:order val="2"/>
          <c:tx>
            <c:strRef>
              <c:f>スコア!$D$12</c:f>
              <c:strCache>
                <c:ptCount val="1"/>
                <c:pt idx="0">
                  <c:v>３回目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スコア!$R$13:$R$20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50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3C-774C-AEEE-7B44B3705F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7152400"/>
        <c:axId val="243862832"/>
      </c:barChart>
      <c:catAx>
        <c:axId val="21715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43862832"/>
        <c:crosses val="autoZero"/>
        <c:auto val="1"/>
        <c:lblAlgn val="ctr"/>
        <c:lblOffset val="100"/>
        <c:noMultiLvlLbl val="0"/>
      </c:catAx>
      <c:valAx>
        <c:axId val="24386283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/>
                  <a:t>スコア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1715240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600" b="0" i="0" u="none" strike="noStrike" kern="1200" spc="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1600">
                <a:solidFill>
                  <a:schemeClr val="tx1"/>
                </a:solidFill>
              </a:rPr>
              <a:t>60</a:t>
            </a:r>
            <a:r>
              <a:rPr lang="ja-JP" sz="1600">
                <a:solidFill>
                  <a:schemeClr val="tx1"/>
                </a:solidFill>
              </a:rPr>
              <a:t>歳以上のペット（犬）の飼育意向</a:t>
            </a:r>
            <a:endParaRPr lang="en-US" sz="160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8464100140031131"/>
          <c:y val="0.247815205217593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600" b="0" i="0" u="none" strike="noStrike" kern="1200" spc="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title>
    <c:autoTitleDeleted val="0"/>
    <c:plotArea>
      <c:layout>
        <c:manualLayout>
          <c:layoutTarget val="inner"/>
          <c:xMode val="edge"/>
          <c:yMode val="edge"/>
          <c:x val="0.16761943388534925"/>
          <c:y val="0.35484266275440662"/>
          <c:w val="0.66213314185560956"/>
          <c:h val="0.5515090490546942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60歳以上のペット（犬）の飼育意向 [%]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 w="3810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3D8-1643-BC23-4EDCCC300FD6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33D8-1643-BC23-4EDCCC300FD6}"/>
              </c:ext>
            </c:extLst>
          </c:dPt>
          <c:dPt>
            <c:idx val="2"/>
            <c:bubble3D val="0"/>
            <c:spPr>
              <a:solidFill>
                <a:schemeClr val="accent1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3D8-1643-BC23-4EDCCC300FD6}"/>
              </c:ext>
            </c:extLst>
          </c:dPt>
          <c:dLbls>
            <c:dLbl>
              <c:idx val="0"/>
              <c:layout>
                <c:manualLayout>
                  <c:x val="-0.24554276278351772"/>
                  <c:y val="-0.19037813611052318"/>
                </c:manualLayout>
              </c:layout>
              <c:numFmt formatCode="0.0%" sourceLinked="0"/>
              <c:spPr>
                <a:solidFill>
                  <a:schemeClr val="bg1">
                    <a:alpha val="81000"/>
                  </a:schemeClr>
                </a:solidFill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50803627040572452"/>
                      <c:h val="0.1028795235793870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33D8-1643-BC23-4EDCCC300FD6}"/>
                </c:ext>
              </c:extLst>
            </c:dLbl>
            <c:dLbl>
              <c:idx val="1"/>
              <c:layout>
                <c:manualLayout>
                  <c:x val="1.3811330984006508E-2"/>
                  <c:y val="2.308730953758161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327451739129535"/>
                      <c:h val="0.1374807564101061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33D8-1643-BC23-4EDCCC300FD6}"/>
                </c:ext>
              </c:extLst>
            </c:dLbl>
            <c:dLbl>
              <c:idx val="2"/>
              <c:layout>
                <c:manualLayout>
                  <c:x val="1.7928067557976157E-2"/>
                  <c:y val="9.0075168064706716E-3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D8-1643-BC23-4EDCCC300FD6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ja-JP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Sheet1!$A$2:$A$4</c:f>
              <c:strCache>
                <c:ptCount val="3"/>
                <c:pt idx="0">
                  <c:v>可能な限り飼い続けたい</c:v>
                </c:pt>
                <c:pt idx="1">
                  <c:v>飼いたくない</c:v>
                </c:pt>
                <c:pt idx="2">
                  <c:v>その他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0.89</c:v>
                </c:pt>
                <c:pt idx="1">
                  <c:v>0.10100000000000001</c:v>
                </c:pt>
                <c:pt idx="2">
                  <c:v>8.9999999999999993E-3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D8-1643-BC23-4EDCCC300FD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ja-JP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layout>
        <c:manualLayout>
          <c:xMode val="edge"/>
          <c:yMode val="edge"/>
          <c:x val="0.22358293502479692"/>
          <c:y val="2.8455505028165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所有権を放棄する人の年齢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tint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82B-4885-A873-E6D854B66D6D}"/>
              </c:ext>
            </c:extLst>
          </c:dPt>
          <c:dPt>
            <c:idx val="1"/>
            <c:bubble3D val="0"/>
            <c:spPr>
              <a:solidFill>
                <a:schemeClr val="accent1">
                  <a:tint val="7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82B-4885-A873-E6D854B66D6D}"/>
              </c:ext>
            </c:extLst>
          </c:dPt>
          <c:dPt>
            <c:idx val="2"/>
            <c:bubble3D val="0"/>
            <c:spPr>
              <a:solidFill>
                <a:schemeClr val="accent1">
                  <a:tint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82B-4885-A873-E6D854B66D6D}"/>
              </c:ext>
            </c:extLst>
          </c:dPt>
          <c:dPt>
            <c:idx val="3"/>
            <c:bubble3D val="0"/>
            <c:spPr>
              <a:solidFill>
                <a:schemeClr val="accent1">
                  <a:shade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82B-4885-A873-E6D854B66D6D}"/>
              </c:ext>
            </c:extLst>
          </c:dPt>
          <c:dPt>
            <c:idx val="4"/>
            <c:bubble3D val="0"/>
            <c:spPr>
              <a:solidFill>
                <a:schemeClr val="accent1">
                  <a:shade val="70000"/>
                </a:schemeClr>
              </a:solidFill>
              <a:ln w="3810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82B-4885-A873-E6D854B66D6D}"/>
              </c:ext>
            </c:extLst>
          </c:dPt>
          <c:dPt>
            <c:idx val="5"/>
            <c:bubble3D val="0"/>
            <c:explosion val="1"/>
            <c:spPr>
              <a:solidFill>
                <a:schemeClr val="accent1">
                  <a:shade val="50000"/>
                </a:schemeClr>
              </a:solidFill>
              <a:ln w="3810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82B-4885-A873-E6D854B66D6D}"/>
              </c:ext>
            </c:extLst>
          </c:dPt>
          <c:dLbls>
            <c:dLbl>
              <c:idx val="0"/>
              <c:layout>
                <c:manualLayout>
                  <c:x val="0.134671150975571"/>
                  <c:y val="2.69687109335844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2B-4885-A873-E6D854B66D6D}"/>
                </c:ext>
              </c:extLst>
            </c:dLbl>
            <c:dLbl>
              <c:idx val="1"/>
              <c:layout>
                <c:manualLayout>
                  <c:x val="0.12858915313399147"/>
                  <c:y val="0.1026489704950292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2B-4885-A873-E6D854B66D6D}"/>
                </c:ext>
              </c:extLst>
            </c:dLbl>
            <c:dLbl>
              <c:idx val="4"/>
              <c:numFmt formatCode="0.0%" sourceLinked="0"/>
              <c:spPr>
                <a:solidFill>
                  <a:schemeClr val="bg1">
                    <a:alpha val="80000"/>
                  </a:schemeClr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982B-4885-A873-E6D854B66D6D}"/>
                </c:ext>
              </c:extLst>
            </c:dLbl>
            <c:dLbl>
              <c:idx val="5"/>
              <c:numFmt formatCode="0.0%" sourceLinked="0"/>
              <c:spPr>
                <a:solidFill>
                  <a:schemeClr val="bg1">
                    <a:alpha val="80000"/>
                  </a:schemeClr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982B-4885-A873-E6D854B66D6D}"/>
                </c:ext>
              </c:extLst>
            </c:dLbl>
            <c:numFmt formatCode="0.0%" sourceLinked="0"/>
            <c:spPr>
              <a:solidFill>
                <a:schemeClr val="bg1">
                  <a:alpha val="80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ja-JP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20代</c:v>
                </c:pt>
                <c:pt idx="1">
                  <c:v>30代</c:v>
                </c:pt>
                <c:pt idx="2">
                  <c:v>40代</c:v>
                </c:pt>
                <c:pt idx="3">
                  <c:v>50代</c:v>
                </c:pt>
                <c:pt idx="4">
                  <c:v>60代</c:v>
                </c:pt>
                <c:pt idx="5">
                  <c:v>70代</c:v>
                </c:pt>
              </c:strCache>
            </c:strRef>
          </c:cat>
          <c:val>
            <c:numRef>
              <c:f>Sheet1!$B$2:$B$7</c:f>
              <c:numCache>
                <c:formatCode>0.0%</c:formatCode>
                <c:ptCount val="6"/>
                <c:pt idx="0">
                  <c:v>2.9000000000000001E-2</c:v>
                </c:pt>
                <c:pt idx="1">
                  <c:v>7.5999999999999998E-2</c:v>
                </c:pt>
                <c:pt idx="2">
                  <c:v>0.14299999999999999</c:v>
                </c:pt>
                <c:pt idx="3">
                  <c:v>0.189</c:v>
                </c:pt>
                <c:pt idx="4">
                  <c:v>0.315</c:v>
                </c:pt>
                <c:pt idx="5">
                  <c:v>0.248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82B-4885-A873-E6D854B66D6D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600" b="0" i="0" u="none" strike="noStrike" kern="1200" spc="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1600">
                <a:solidFill>
                  <a:schemeClr val="tx1"/>
                </a:solidFill>
              </a:rPr>
              <a:t>60</a:t>
            </a:r>
            <a:r>
              <a:rPr lang="ja-JP" sz="1600">
                <a:solidFill>
                  <a:schemeClr val="tx1"/>
                </a:solidFill>
              </a:rPr>
              <a:t>歳以上のペット（犬）の飼育意向</a:t>
            </a:r>
            <a:endParaRPr lang="en-US" sz="160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8464100140031131"/>
          <c:y val="0.247815205217593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600" b="0" i="0" u="none" strike="noStrike" kern="1200" spc="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title>
    <c:autoTitleDeleted val="0"/>
    <c:plotArea>
      <c:layout>
        <c:manualLayout>
          <c:layoutTarget val="inner"/>
          <c:xMode val="edge"/>
          <c:yMode val="edge"/>
          <c:x val="0.16761943388534925"/>
          <c:y val="0.35484266275440662"/>
          <c:w val="0.66213314185560956"/>
          <c:h val="0.5515090490546942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60歳以上のペット（犬）の飼育意向 [%]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 w="3810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3D8-1643-BC23-4EDCCC300FD6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33D8-1643-BC23-4EDCCC300FD6}"/>
              </c:ext>
            </c:extLst>
          </c:dPt>
          <c:dPt>
            <c:idx val="2"/>
            <c:bubble3D val="0"/>
            <c:spPr>
              <a:solidFill>
                <a:schemeClr val="accent1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3D8-1643-BC23-4EDCCC300FD6}"/>
              </c:ext>
            </c:extLst>
          </c:dPt>
          <c:dLbls>
            <c:dLbl>
              <c:idx val="0"/>
              <c:layout>
                <c:manualLayout>
                  <c:x val="-0.24554276278351772"/>
                  <c:y val="-0.19037813611052318"/>
                </c:manualLayout>
              </c:layout>
              <c:numFmt formatCode="0.0%" sourceLinked="0"/>
              <c:spPr>
                <a:solidFill>
                  <a:schemeClr val="bg1">
                    <a:alpha val="81000"/>
                  </a:schemeClr>
                </a:solidFill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50803627040572452"/>
                      <c:h val="0.1028795235793870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33D8-1643-BC23-4EDCCC300FD6}"/>
                </c:ext>
              </c:extLst>
            </c:dLbl>
            <c:dLbl>
              <c:idx val="1"/>
              <c:layout>
                <c:manualLayout>
                  <c:x val="1.3811330984006508E-2"/>
                  <c:y val="2.308730953758161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327451739129535"/>
                      <c:h val="0.1374807564101061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33D8-1643-BC23-4EDCCC300FD6}"/>
                </c:ext>
              </c:extLst>
            </c:dLbl>
            <c:dLbl>
              <c:idx val="2"/>
              <c:layout>
                <c:manualLayout>
                  <c:x val="1.7928067557976157E-2"/>
                  <c:y val="9.0075168064706716E-3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D8-1643-BC23-4EDCCC300FD6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ja-JP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Sheet1!$A$2:$A$4</c:f>
              <c:strCache>
                <c:ptCount val="3"/>
                <c:pt idx="0">
                  <c:v>可能な限り飼い続けたい</c:v>
                </c:pt>
                <c:pt idx="1">
                  <c:v>飼いたくない</c:v>
                </c:pt>
                <c:pt idx="2">
                  <c:v>その他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0.89</c:v>
                </c:pt>
                <c:pt idx="1">
                  <c:v>0.10100000000000001</c:v>
                </c:pt>
                <c:pt idx="2">
                  <c:v>8.9999999999999993E-3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D8-1643-BC23-4EDCCC300FD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ja-JP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layout>
        <c:manualLayout>
          <c:xMode val="edge"/>
          <c:yMode val="edge"/>
          <c:x val="0.22358293502479692"/>
          <c:y val="2.8455505028165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所有権を放棄する人の年齢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tint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82B-4885-A873-E6D854B66D6D}"/>
              </c:ext>
            </c:extLst>
          </c:dPt>
          <c:dPt>
            <c:idx val="1"/>
            <c:bubble3D val="0"/>
            <c:spPr>
              <a:solidFill>
                <a:schemeClr val="accent1">
                  <a:tint val="7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82B-4885-A873-E6D854B66D6D}"/>
              </c:ext>
            </c:extLst>
          </c:dPt>
          <c:dPt>
            <c:idx val="2"/>
            <c:bubble3D val="0"/>
            <c:spPr>
              <a:solidFill>
                <a:schemeClr val="accent1">
                  <a:tint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82B-4885-A873-E6D854B66D6D}"/>
              </c:ext>
            </c:extLst>
          </c:dPt>
          <c:dPt>
            <c:idx val="3"/>
            <c:bubble3D val="0"/>
            <c:spPr>
              <a:solidFill>
                <a:schemeClr val="accent1">
                  <a:shade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82B-4885-A873-E6D854B66D6D}"/>
              </c:ext>
            </c:extLst>
          </c:dPt>
          <c:dPt>
            <c:idx val="4"/>
            <c:bubble3D val="0"/>
            <c:spPr>
              <a:solidFill>
                <a:schemeClr val="accent1">
                  <a:shade val="70000"/>
                </a:schemeClr>
              </a:solidFill>
              <a:ln w="3810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82B-4885-A873-E6D854B66D6D}"/>
              </c:ext>
            </c:extLst>
          </c:dPt>
          <c:dPt>
            <c:idx val="5"/>
            <c:bubble3D val="0"/>
            <c:explosion val="1"/>
            <c:spPr>
              <a:solidFill>
                <a:schemeClr val="accent1">
                  <a:shade val="50000"/>
                </a:schemeClr>
              </a:solidFill>
              <a:ln w="3810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82B-4885-A873-E6D854B66D6D}"/>
              </c:ext>
            </c:extLst>
          </c:dPt>
          <c:dLbls>
            <c:dLbl>
              <c:idx val="0"/>
              <c:layout>
                <c:manualLayout>
                  <c:x val="0.134671150975571"/>
                  <c:y val="2.69687109335844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2B-4885-A873-E6D854B66D6D}"/>
                </c:ext>
              </c:extLst>
            </c:dLbl>
            <c:dLbl>
              <c:idx val="1"/>
              <c:layout>
                <c:manualLayout>
                  <c:x val="0.12858915313399147"/>
                  <c:y val="0.1026489704950292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2B-4885-A873-E6D854B66D6D}"/>
                </c:ext>
              </c:extLst>
            </c:dLbl>
            <c:dLbl>
              <c:idx val="4"/>
              <c:numFmt formatCode="0.0%" sourceLinked="0"/>
              <c:spPr>
                <a:solidFill>
                  <a:schemeClr val="bg1">
                    <a:alpha val="80000"/>
                  </a:schemeClr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982B-4885-A873-E6D854B66D6D}"/>
                </c:ext>
              </c:extLst>
            </c:dLbl>
            <c:dLbl>
              <c:idx val="5"/>
              <c:numFmt formatCode="0.0%" sourceLinked="0"/>
              <c:spPr>
                <a:solidFill>
                  <a:schemeClr val="bg1">
                    <a:alpha val="80000"/>
                  </a:schemeClr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tx2"/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pPr>
                  <a:endParaRPr lang="ja-JP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982B-4885-A873-E6D854B66D6D}"/>
                </c:ext>
              </c:extLst>
            </c:dLbl>
            <c:numFmt formatCode="0.0%" sourceLinked="0"/>
            <c:spPr>
              <a:solidFill>
                <a:schemeClr val="bg1">
                  <a:alpha val="80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2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ja-JP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20代</c:v>
                </c:pt>
                <c:pt idx="1">
                  <c:v>30代</c:v>
                </c:pt>
                <c:pt idx="2">
                  <c:v>40代</c:v>
                </c:pt>
                <c:pt idx="3">
                  <c:v>50代</c:v>
                </c:pt>
                <c:pt idx="4">
                  <c:v>60代</c:v>
                </c:pt>
                <c:pt idx="5">
                  <c:v>70代</c:v>
                </c:pt>
              </c:strCache>
            </c:strRef>
          </c:cat>
          <c:val>
            <c:numRef>
              <c:f>Sheet1!$B$2:$B$7</c:f>
              <c:numCache>
                <c:formatCode>0.0%</c:formatCode>
                <c:ptCount val="6"/>
                <c:pt idx="0">
                  <c:v>2.9000000000000001E-2</c:v>
                </c:pt>
                <c:pt idx="1">
                  <c:v>7.5999999999999998E-2</c:v>
                </c:pt>
                <c:pt idx="2">
                  <c:v>0.14299999999999999</c:v>
                </c:pt>
                <c:pt idx="3">
                  <c:v>0.189</c:v>
                </c:pt>
                <c:pt idx="4">
                  <c:v>0.315</c:v>
                </c:pt>
                <c:pt idx="5">
                  <c:v>0.248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82B-4885-A873-E6D854B66D6D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1800"/>
              <a:t>正解数推移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Sheet1!$A$3</c:f>
              <c:strCache>
                <c:ptCount val="1"/>
                <c:pt idx="0">
                  <c:v>見本なし</c:v>
                </c:pt>
              </c:strCache>
            </c:strRef>
          </c:tx>
          <c:spPr>
            <a:solidFill>
              <a:schemeClr val="accent3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Sheet1!$E$2:$G$2</c:f>
              <c:strCache>
                <c:ptCount val="3"/>
                <c:pt idx="0">
                  <c:v>１回目</c:v>
                </c:pt>
                <c:pt idx="1">
                  <c:v>２回目</c:v>
                </c:pt>
                <c:pt idx="2">
                  <c:v>３回目</c:v>
                </c:pt>
              </c:strCache>
            </c:strRef>
          </c:cat>
          <c:val>
            <c:numRef>
              <c:f>Sheet1!$E$3:$G$3</c:f>
              <c:numCache>
                <c:formatCode>0_);[Red]\(0\)</c:formatCode>
                <c:ptCount val="3"/>
                <c:pt idx="0">
                  <c:v>2</c:v>
                </c:pt>
                <c:pt idx="1">
                  <c:v>3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737-E543-95D9-C3AABD2EDB55}"/>
            </c:ext>
          </c:extLst>
        </c:ser>
        <c:ser>
          <c:idx val="1"/>
          <c:order val="1"/>
          <c:tx>
            <c:strRef>
              <c:f>Sheet1!$A$4</c:f>
              <c:strCache>
                <c:ptCount val="1"/>
                <c:pt idx="0">
                  <c:v>見本あり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Sheet1!$E$2:$G$2</c:f>
              <c:strCache>
                <c:ptCount val="3"/>
                <c:pt idx="0">
                  <c:v>１回目</c:v>
                </c:pt>
                <c:pt idx="1">
                  <c:v>２回目</c:v>
                </c:pt>
                <c:pt idx="2">
                  <c:v>３回目</c:v>
                </c:pt>
              </c:strCache>
            </c:strRef>
          </c:cat>
          <c:val>
            <c:numRef>
              <c:f>Sheet1!$E$4:$G$4</c:f>
              <c:numCache>
                <c:formatCode>0_);[Red]\(0\)</c:formatCode>
                <c:ptCount val="3"/>
                <c:pt idx="0">
                  <c:v>5</c:v>
                </c:pt>
                <c:pt idx="1">
                  <c:v>4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737-E543-95D9-C3AABD2EDB55}"/>
            </c:ext>
          </c:extLst>
        </c:ser>
        <c:ser>
          <c:idx val="2"/>
          <c:order val="2"/>
          <c:tx>
            <c:strRef>
              <c:f>Sheet1!$A$5</c:f>
              <c:strCache>
                <c:ptCount val="1"/>
                <c:pt idx="0">
                  <c:v>練習+見本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val>
            <c:numRef>
              <c:f>Sheet1!$E$5:$G$5</c:f>
              <c:numCache>
                <c:formatCode>0_);[Red]\(0\)</c:formatCode>
                <c:ptCount val="3"/>
                <c:pt idx="0">
                  <c:v>6</c:v>
                </c:pt>
                <c:pt idx="1">
                  <c:v>8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737-E543-95D9-C3AABD2EDB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4815056"/>
        <c:axId val="214672640"/>
      </c:barChart>
      <c:catAx>
        <c:axId val="214815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14672640"/>
        <c:crosses val="autoZero"/>
        <c:auto val="1"/>
        <c:lblAlgn val="ctr"/>
        <c:lblOffset val="100"/>
        <c:noMultiLvlLbl val="0"/>
      </c:catAx>
      <c:valAx>
        <c:axId val="214672640"/>
        <c:scaling>
          <c:orientation val="minMax"/>
          <c:max val="8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/>
                  <a:t>正解数　</a:t>
                </a:r>
                <a:r>
                  <a:rPr lang="en-US" altLang="ja-JP" sz="1800" dirty="0"/>
                  <a:t>[</a:t>
                </a:r>
                <a:r>
                  <a:rPr lang="ja-JP" altLang="en-US" sz="1800"/>
                  <a:t>個</a:t>
                </a:r>
                <a:r>
                  <a:rPr lang="en-US" altLang="ja-JP" sz="1800" dirty="0"/>
                  <a:t>]</a:t>
                </a:r>
                <a:r>
                  <a:rPr lang="ja-JP" altLang="en-US" sz="1800"/>
                  <a:t>　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0_);[Red]\(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14815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1800"/>
              <a:t>平均正解数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Sheet1!$I$3:$I$5</c:f>
                <c:numCache>
                  <c:formatCode>General</c:formatCode>
                  <c:ptCount val="3"/>
                  <c:pt idx="0">
                    <c:v>0.47140452079103168</c:v>
                  </c:pt>
                  <c:pt idx="1">
                    <c:v>0.47140452079103168</c:v>
                  </c:pt>
                  <c:pt idx="2">
                    <c:v>0.94280904158206336</c:v>
                  </c:pt>
                </c:numCache>
              </c:numRef>
            </c:plus>
            <c:minus>
              <c:numRef>
                <c:f>Sheet1!$I$3:$I$5</c:f>
                <c:numCache>
                  <c:formatCode>General</c:formatCode>
                  <c:ptCount val="3"/>
                  <c:pt idx="0">
                    <c:v>0.47140452079103168</c:v>
                  </c:pt>
                  <c:pt idx="1">
                    <c:v>0.47140452079103168</c:v>
                  </c:pt>
                  <c:pt idx="2">
                    <c:v>0.94280904158206336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Sheet1!$A$3:$A$5</c:f>
              <c:strCache>
                <c:ptCount val="3"/>
                <c:pt idx="0">
                  <c:v>見本なし</c:v>
                </c:pt>
                <c:pt idx="1">
                  <c:v>見本あり</c:v>
                </c:pt>
                <c:pt idx="2">
                  <c:v>練習+見本</c:v>
                </c:pt>
              </c:strCache>
            </c:strRef>
          </c:cat>
          <c:val>
            <c:numRef>
              <c:f>Sheet1!$H$3:$H$5</c:f>
              <c:numCache>
                <c:formatCode>0.00_);[Red]\(0.00\)</c:formatCode>
                <c:ptCount val="3"/>
                <c:pt idx="0">
                  <c:v>2.6666666666666665</c:v>
                </c:pt>
                <c:pt idx="1">
                  <c:v>4.666666666666667</c:v>
                </c:pt>
                <c:pt idx="2">
                  <c:v>7.333333333333333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61-ED44-A42C-7AD15A54F6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6172751"/>
        <c:axId val="1234086527"/>
      </c:barChart>
      <c:catAx>
        <c:axId val="1236172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1234086527"/>
        <c:crosses val="autoZero"/>
        <c:auto val="1"/>
        <c:lblAlgn val="ctr"/>
        <c:lblOffset val="100"/>
        <c:noMultiLvlLbl val="0"/>
      </c:catAx>
      <c:valAx>
        <c:axId val="1234086527"/>
        <c:scaling>
          <c:orientation val="minMax"/>
          <c:max val="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/>
                  <a:t>正解数　</a:t>
                </a:r>
                <a:r>
                  <a:rPr lang="en-US" altLang="ja-JP" sz="1800" dirty="0"/>
                  <a:t>[</a:t>
                </a:r>
                <a:r>
                  <a:rPr lang="ja-JP" altLang="en-US" sz="1800"/>
                  <a:t>個</a:t>
                </a:r>
                <a:r>
                  <a:rPr lang="en-US" altLang="ja-JP" sz="1800" dirty="0"/>
                  <a:t>]</a:t>
                </a:r>
                <a:endParaRPr lang="ja-JP" altLang="en-US" sz="18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12361727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統計!$B$23</c:f>
              <c:strCache>
                <c:ptCount val="1"/>
                <c:pt idx="0">
                  <c:v>見本なし</c:v>
                </c:pt>
              </c:strCache>
            </c:strRef>
          </c:tx>
          <c:spPr>
            <a:solidFill>
              <a:schemeClr val="accent3">
                <a:tint val="65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統計!$E$24:$E$31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6.7343502970146982</c:v>
                  </c:pt>
                  <c:pt idx="2">
                    <c:v>22.376011062212157</c:v>
                  </c:pt>
                  <c:pt idx="3">
                    <c:v>5.2378280087892364</c:v>
                  </c:pt>
                  <c:pt idx="4">
                    <c:v>18.374344290143199</c:v>
                  </c:pt>
                  <c:pt idx="5">
                    <c:v>13.468700594029443</c:v>
                  </c:pt>
                  <c:pt idx="6">
                    <c:v>20.786985482077458</c:v>
                  </c:pt>
                  <c:pt idx="7">
                    <c:v>5.4006172486732167</c:v>
                  </c:pt>
                </c:numCache>
              </c:numRef>
            </c:plus>
            <c:minus>
              <c:numRef>
                <c:f>統計!$E$24:$E$31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6.7343502970146982</c:v>
                  </c:pt>
                  <c:pt idx="2">
                    <c:v>22.376011062212157</c:v>
                  </c:pt>
                  <c:pt idx="3">
                    <c:v>5.2378280087892364</c:v>
                  </c:pt>
                  <c:pt idx="4">
                    <c:v>18.374344290143199</c:v>
                  </c:pt>
                  <c:pt idx="5">
                    <c:v>13.468700594029443</c:v>
                  </c:pt>
                  <c:pt idx="6">
                    <c:v>20.786985482077458</c:v>
                  </c:pt>
                  <c:pt idx="7">
                    <c:v>5.4006172486732167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統計!$A$24:$A$31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統計!$B$24:$B$31</c:f>
              <c:numCache>
                <c:formatCode>General</c:formatCode>
                <c:ptCount val="8"/>
                <c:pt idx="0">
                  <c:v>100</c:v>
                </c:pt>
                <c:pt idx="1">
                  <c:v>4.7619047619047334</c:v>
                </c:pt>
                <c:pt idx="2">
                  <c:v>31.481481481481467</c:v>
                </c:pt>
                <c:pt idx="3">
                  <c:v>3.7037037037037002</c:v>
                </c:pt>
                <c:pt idx="4">
                  <c:v>25.396825396825363</c:v>
                </c:pt>
                <c:pt idx="5">
                  <c:v>9.5238095238094989</c:v>
                </c:pt>
                <c:pt idx="6">
                  <c:v>22.2222222222222</c:v>
                </c:pt>
                <c:pt idx="7">
                  <c:v>92.5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5E-4444-A5D1-3F06D3205FF9}"/>
            </c:ext>
          </c:extLst>
        </c:ser>
        <c:ser>
          <c:idx val="1"/>
          <c:order val="1"/>
          <c:tx>
            <c:strRef>
              <c:f>統計!$C$23</c:f>
              <c:strCache>
                <c:ptCount val="1"/>
                <c:pt idx="0">
                  <c:v>見本あり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統計!$F$24:$F$31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36.004114991154786</c:v>
                  </c:pt>
                  <c:pt idx="2">
                    <c:v>0</c:v>
                  </c:pt>
                  <c:pt idx="3">
                    <c:v>0</c:v>
                  </c:pt>
                  <c:pt idx="4">
                    <c:v>33.416562759605704</c:v>
                  </c:pt>
                  <c:pt idx="5">
                    <c:v>47.14045207910317</c:v>
                  </c:pt>
                  <c:pt idx="6">
                    <c:v>47.14045207910317</c:v>
                  </c:pt>
                  <c:pt idx="7">
                    <c:v>0</c:v>
                  </c:pt>
                </c:numCache>
              </c:numRef>
            </c:plus>
            <c:minus>
              <c:numRef>
                <c:f>統計!$F$24:$F$31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36.004114991154786</c:v>
                  </c:pt>
                  <c:pt idx="2">
                    <c:v>0</c:v>
                  </c:pt>
                  <c:pt idx="3">
                    <c:v>0</c:v>
                  </c:pt>
                  <c:pt idx="4">
                    <c:v>33.416562759605704</c:v>
                  </c:pt>
                  <c:pt idx="5">
                    <c:v>47.14045207910317</c:v>
                  </c:pt>
                  <c:pt idx="6">
                    <c:v>47.14045207910317</c:v>
                  </c:pt>
                  <c:pt idx="7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統計!$A$24:$A$31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統計!$C$24:$C$31</c:f>
              <c:numCache>
                <c:formatCode>0.0</c:formatCode>
                <c:ptCount val="8"/>
                <c:pt idx="0">
                  <c:v>100</c:v>
                </c:pt>
                <c:pt idx="1">
                  <c:v>66.666666666666643</c:v>
                </c:pt>
                <c:pt idx="2">
                  <c:v>100</c:v>
                </c:pt>
                <c:pt idx="3">
                  <c:v>0</c:v>
                </c:pt>
                <c:pt idx="4">
                  <c:v>35</c:v>
                </c:pt>
                <c:pt idx="5">
                  <c:v>33.333333333333336</c:v>
                </c:pt>
                <c:pt idx="6">
                  <c:v>33.333333333333336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5E-4444-A5D1-3F06D3205FF9}"/>
            </c:ext>
          </c:extLst>
        </c:ser>
        <c:ser>
          <c:idx val="2"/>
          <c:order val="2"/>
          <c:tx>
            <c:strRef>
              <c:f>統計!$D$23</c:f>
              <c:strCache>
                <c:ptCount val="1"/>
                <c:pt idx="0">
                  <c:v>練習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統計!$G$24:$G$31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0</c:v>
                  </c:pt>
                  <c:pt idx="2">
                    <c:v>0</c:v>
                  </c:pt>
                  <c:pt idx="3">
                    <c:v>0</c:v>
                  </c:pt>
                  <c:pt idx="4">
                    <c:v>0</c:v>
                  </c:pt>
                  <c:pt idx="5">
                    <c:v>37.712361663282536</c:v>
                  </c:pt>
                  <c:pt idx="6">
                    <c:v>28.327886186626593</c:v>
                  </c:pt>
                  <c:pt idx="7">
                    <c:v>0</c:v>
                  </c:pt>
                </c:numCache>
              </c:numRef>
            </c:plus>
            <c:minus>
              <c:numRef>
                <c:f>統計!$G$24:$G$31</c:f>
                <c:numCache>
                  <c:formatCode>General</c:formatCode>
                  <c:ptCount val="8"/>
                  <c:pt idx="0">
                    <c:v>0</c:v>
                  </c:pt>
                  <c:pt idx="1">
                    <c:v>0</c:v>
                  </c:pt>
                  <c:pt idx="2">
                    <c:v>0</c:v>
                  </c:pt>
                  <c:pt idx="3">
                    <c:v>0</c:v>
                  </c:pt>
                  <c:pt idx="4">
                    <c:v>0</c:v>
                  </c:pt>
                  <c:pt idx="5">
                    <c:v>37.712361663282536</c:v>
                  </c:pt>
                  <c:pt idx="6">
                    <c:v>28.327886186626593</c:v>
                  </c:pt>
                  <c:pt idx="7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val>
            <c:numRef>
              <c:f>統計!$D$24:$D$31</c:f>
              <c:numCache>
                <c:formatCode>General</c:formatCode>
                <c:ptCount val="8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73.333333333333329</c:v>
                </c:pt>
                <c:pt idx="6">
                  <c:v>61.111111111111107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A5E-4444-A5D1-3F06D3205F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18867840"/>
        <c:axId val="345967296"/>
      </c:barChart>
      <c:catAx>
        <c:axId val="318867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345967296"/>
        <c:crosses val="autoZero"/>
        <c:auto val="1"/>
        <c:lblAlgn val="ctr"/>
        <c:lblOffset val="100"/>
        <c:noMultiLvlLbl val="0"/>
      </c:catAx>
      <c:valAx>
        <c:axId val="345967296"/>
        <c:scaling>
          <c:orientation val="minMax"/>
          <c:max val="1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ja-JP" altLang="en-US" sz="1800"/>
                  <a:t>平均スコア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31886784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ja-JP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スコア!$P$12</c:f>
              <c:strCache>
                <c:ptCount val="1"/>
                <c:pt idx="0">
                  <c:v>１回目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スコア!$P$13:$P$20</c:f>
              <c:numCache>
                <c:formatCode>General</c:formatCode>
                <c:ptCount val="8"/>
                <c:pt idx="0">
                  <c:v>100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42.857142857142797</c:v>
                </c:pt>
                <c:pt idx="5">
                  <c:v>0</c:v>
                </c:pt>
                <c:pt idx="6">
                  <c:v>0</c:v>
                </c:pt>
                <c:pt idx="7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1E-D649-A5C6-906BA640D084}"/>
            </c:ext>
          </c:extLst>
        </c:ser>
        <c:ser>
          <c:idx val="1"/>
          <c:order val="1"/>
          <c:tx>
            <c:strRef>
              <c:f>スコア!$Q$12</c:f>
              <c:strCache>
                <c:ptCount val="1"/>
                <c:pt idx="0">
                  <c:v>２回目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スコア!$Q$13:$Q$20</c:f>
              <c:numCache>
                <c:formatCode>General</c:formatCode>
                <c:ptCount val="8"/>
                <c:pt idx="0">
                  <c:v>100</c:v>
                </c:pt>
                <c:pt idx="1">
                  <c:v>0</c:v>
                </c:pt>
                <c:pt idx="2">
                  <c:v>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16.6666666666666</c:v>
                </c:pt>
                <c:pt idx="7">
                  <c:v>87.5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1E-D649-A5C6-906BA640D084}"/>
            </c:ext>
          </c:extLst>
        </c:ser>
        <c:ser>
          <c:idx val="2"/>
          <c:order val="2"/>
          <c:tx>
            <c:strRef>
              <c:f>スコア!$R$12</c:f>
              <c:strCache>
                <c:ptCount val="1"/>
                <c:pt idx="0">
                  <c:v>３回目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スコア!$O$13:$O$20</c:f>
              <c:strCache>
                <c:ptCount val="8"/>
                <c:pt idx="0">
                  <c:v>HAPPY</c:v>
                </c:pt>
                <c:pt idx="1">
                  <c:v>CONFUSED</c:v>
                </c:pt>
                <c:pt idx="2">
                  <c:v>SURPRISED</c:v>
                </c:pt>
                <c:pt idx="3">
                  <c:v>FEAR</c:v>
                </c:pt>
                <c:pt idx="4">
                  <c:v>ANGRY</c:v>
                </c:pt>
                <c:pt idx="5">
                  <c:v>SAD</c:v>
                </c:pt>
                <c:pt idx="6">
                  <c:v>DISGUSTED</c:v>
                </c:pt>
                <c:pt idx="7">
                  <c:v>CALM</c:v>
                </c:pt>
              </c:strCache>
            </c:strRef>
          </c:cat>
          <c:val>
            <c:numRef>
              <c:f>スコア!$R$13:$R$20</c:f>
              <c:numCache>
                <c:formatCode>General</c:formatCode>
                <c:ptCount val="8"/>
                <c:pt idx="0">
                  <c:v>100</c:v>
                </c:pt>
                <c:pt idx="1">
                  <c:v>14.285714285714199</c:v>
                </c:pt>
                <c:pt idx="2">
                  <c:v>44.4444444444444</c:v>
                </c:pt>
                <c:pt idx="3">
                  <c:v>11.1111111111111</c:v>
                </c:pt>
                <c:pt idx="4">
                  <c:v>33.3333333333333</c:v>
                </c:pt>
                <c:pt idx="5">
                  <c:v>28.571428571428498</c:v>
                </c:pt>
                <c:pt idx="6">
                  <c:v>50</c:v>
                </c:pt>
                <c:pt idx="7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91E-D649-A5C6-906BA640D0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7152400"/>
        <c:axId val="243862832"/>
      </c:barChart>
      <c:catAx>
        <c:axId val="21715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43862832"/>
        <c:crosses val="autoZero"/>
        <c:auto val="1"/>
        <c:lblAlgn val="ctr"/>
        <c:lblOffset val="100"/>
        <c:noMultiLvlLbl val="0"/>
      </c:catAx>
      <c:valAx>
        <c:axId val="24386283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ja-JP" altLang="en-US"/>
                  <a:t>スコア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21715240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latin typeface="Times New Roman" panose="02020603050405020304" pitchFamily="18" charset="0"/>
          <a:cs typeface="Times New Roman" panose="02020603050405020304" pitchFamily="18" charset="0"/>
        </a:defRPr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eg>
</file>

<file path=ppt/media/image12.jpeg>
</file>

<file path=ppt/media/image13.jpeg>
</file>

<file path=ppt/media/image15.jpeg>
</file>

<file path=ppt/media/image16.jpeg>
</file>

<file path=ppt/media/image18.jpeg>
</file>

<file path=ppt/media/image2.jpeg>
</file>

<file path=ppt/media/image21.jpeg>
</file>

<file path=ppt/media/image22.jpe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1.png>
</file>

<file path=ppt/media/image32.svg>
</file>

<file path=ppt/media/image4.pn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5CD6-65A6-884F-BFAE-0CD43BA2F985}" type="datetimeFigureOut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73C71-927B-0448-B2BF-188A4E19F9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183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89591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8221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81491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55187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fld id="{A5F1E7C0-349A-C64F-8285-E625FAE81846}" type="CATEGORYNAME">
              <a:rPr lang="ja-JP" altLang="en-US" smtClean="0"/>
              <a:pPr/>
              <a:t>現在飼っていないがいつか飼いたい</a:t>
            </a:fld>
            <a:r>
              <a:rPr lang="ja-JP" altLang="en-US"/>
              <a:t>人の約</a:t>
            </a:r>
            <a:r>
              <a:rPr lang="en-US" altLang="ja-JP" dirty="0"/>
              <a:t>5</a:t>
            </a:r>
            <a:r>
              <a:rPr lang="ja-JP" altLang="en-US"/>
              <a:t>割がペットロボットに興味があると言われている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32854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fld id="{A5F1E7C0-349A-C64F-8285-E625FAE81846}" type="CATEGORYNAME">
              <a:rPr lang="ja-JP" altLang="en-US" smtClean="0"/>
              <a:pPr/>
              <a:t>現在飼っていないがいつか飼いたい</a:t>
            </a:fld>
            <a:r>
              <a:rPr lang="ja-JP" altLang="en-US"/>
              <a:t>人の約</a:t>
            </a:r>
            <a:r>
              <a:rPr lang="en-US" altLang="ja-JP" dirty="0"/>
              <a:t>5</a:t>
            </a:r>
            <a:r>
              <a:rPr lang="ja-JP" altLang="en-US"/>
              <a:t>割がペットロボットに興味があると言われている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10054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3682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60</a:t>
            </a:r>
            <a:r>
              <a:rPr kumimoji="1" lang="ja-JP" altLang="en-US"/>
              <a:t>歳以上の方がペットを飼えなくなってきている　　　　</a:t>
            </a:r>
            <a:r>
              <a:rPr kumimoji="1" lang="en-US" altLang="ja-JP" dirty="0"/>
              <a:t>	</a:t>
            </a:r>
            <a:r>
              <a:rPr kumimoji="1" lang="ja-JP" altLang="en-US"/>
              <a:t>「所有権放棄」が原因</a:t>
            </a:r>
            <a:endParaRPr kumimoji="1" lang="en-US" altLang="ja-JP" dirty="0"/>
          </a:p>
          <a:p>
            <a:r>
              <a:rPr kumimoji="1" lang="en-US" altLang="ja-JP" dirty="0"/>
              <a:t>60</a:t>
            </a:r>
            <a:r>
              <a:rPr kumimoji="1" lang="ja-JP" altLang="en-US"/>
              <a:t>歳以上のペットの飼育意向</a:t>
            </a:r>
            <a:r>
              <a:rPr kumimoji="1" lang="en-US" altLang="ja-JP" dirty="0"/>
              <a:t>			</a:t>
            </a:r>
            <a:r>
              <a:rPr kumimoji="1" lang="ja-JP" altLang="en-US"/>
              <a:t>「可能な限り飼育し続けたい」が</a:t>
            </a:r>
            <a:r>
              <a:rPr kumimoji="1" lang="en-US" altLang="ja-JP" dirty="0"/>
              <a:t>9</a:t>
            </a:r>
            <a:r>
              <a:rPr kumimoji="1" lang="ja-JP" altLang="en-US"/>
              <a:t>割</a:t>
            </a:r>
            <a:endParaRPr kumimoji="1" lang="en-US" altLang="ja-JP" dirty="0"/>
          </a:p>
          <a:p>
            <a:r>
              <a:rPr kumimoji="1" lang="ja-JP" altLang="en-US"/>
              <a:t>高齢者がペットとふれあうのことで，「アニマルセラピーの効果がある」と認められている．　→　「動物の問題」が多い．</a:t>
            </a:r>
            <a:endParaRPr kumimoji="1" lang="en-US" altLang="ja-JP" dirty="0"/>
          </a:p>
          <a:p>
            <a:r>
              <a:rPr kumimoji="1" lang="ja-JP" altLang="en-US"/>
              <a:t>ペットロボットの「潜在的需要」が大きい</a:t>
            </a:r>
            <a:endParaRPr kumimoji="1" lang="en-US" altLang="ja-JP" dirty="0"/>
          </a:p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173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ペットロボットは飽きられる．</a:t>
            </a:r>
            <a:r>
              <a:rPr kumimoji="1" lang="en-US" altLang="ja-JP" dirty="0"/>
              <a:t>	</a:t>
            </a:r>
          </a:p>
          <a:p>
            <a:r>
              <a:rPr kumimoji="1" lang="ja-JP" altLang="en-US"/>
              <a:t>原因：　動物行動学，行動学における「情動の伝染が起きない」　　</a:t>
            </a:r>
            <a:endParaRPr kumimoji="1" lang="en-US" altLang="ja-JP" dirty="0"/>
          </a:p>
          <a:p>
            <a:r>
              <a:rPr kumimoji="1" lang="en-US" altLang="ja-JP" dirty="0"/>
              <a:t>	</a:t>
            </a:r>
            <a:r>
              <a:rPr kumimoji="1" lang="ja-JP" altLang="en-US"/>
              <a:t>行動が単純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感情を理解し，多様な感情からロボット自身が学習することで</a:t>
            </a:r>
            <a:endParaRPr kumimoji="1" lang="en-US" altLang="ja-JP" dirty="0"/>
          </a:p>
          <a:p>
            <a:r>
              <a:rPr kumimoji="1" lang="ja-JP" altLang="en-US"/>
              <a:t>飼い主に合った最適な行動をとるロボット</a:t>
            </a:r>
            <a:r>
              <a:rPr kumimoji="1" lang="en-US" altLang="ja-JP" dirty="0"/>
              <a:t>(</a:t>
            </a:r>
            <a:r>
              <a:rPr kumimoji="1" lang="ja-JP" altLang="en-US"/>
              <a:t>ペット</a:t>
            </a:r>
            <a:r>
              <a:rPr kumimoji="1" lang="en-US" altLang="ja-JP" dirty="0"/>
              <a:t>)</a:t>
            </a:r>
            <a:r>
              <a:rPr kumimoji="1" lang="ja-JP" altLang="en-US"/>
              <a:t>になる．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468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概要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現在は表情のみ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5106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1969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5438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1641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9677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73C71-927B-0448-B2BF-188A4E19F99F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6059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MS Gothic" panose="020B0609070205080204" pitchFamily="49" charset="-128"/>
                <a:ea typeface="MS Gothic" panose="020B0609070205080204" pitchFamily="49" charset="-128"/>
              </a:defRPr>
            </a:lvl1pPr>
          </a:lstStyle>
          <a:p>
            <a:r>
              <a:rPr lang="en-US" altLang="ja-JP" dirty="0"/>
              <a:t>Z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FAD5-AB1B-F042-BA22-1720A04359CB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214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81539-A5D2-4845-9FF7-19437F8662D3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244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5F0E0-AAE9-B946-B73D-E53269FE19D6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1008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37CCF-FA73-F143-907E-E3E88C78631A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3383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89ADC-1146-2743-AEFF-A1983D586F48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35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9B14-DFD5-264F-A7B6-503D2CB01B1B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196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36D2E-E108-FC44-92A8-BA38AB25FE8D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9011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0F69-ACDE-DD4B-A3F6-3A2730C63DD2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301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E291D-382B-134F-A922-6FA8CFFD979E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14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7E005-89B0-A149-84B0-F7C7C3E10DE4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755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6E6B3-0EB7-C94D-8213-18D1483FE737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4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A3BA7-9F7F-BA4B-9C55-D0589F0EC4B8}" type="datetime1">
              <a:rPr kumimoji="1" lang="ja-JP" altLang="en-US" smtClean="0"/>
              <a:t>2023/2/13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759C7-6F6B-304A-B2C0-52DEF66273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72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MS Gothic" panose="020B0609070205080204" pitchFamily="49" charset="-128"/>
          <a:ea typeface="MS Gothic" panose="020B0609070205080204" pitchFamily="49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3.xml"/><Relationship Id="rId4" Type="http://schemas.openxmlformats.org/officeDocument/2006/relationships/hyperlink" Target="https://www.aeonpet-memorial.com/column/pet-column/care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5.xml"/><Relationship Id="rId4" Type="http://schemas.openxmlformats.org/officeDocument/2006/relationships/hyperlink" Target="https://www.aeonpet-memorial.com/column/pet-column/care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aeonpet-memorial.com/column/pet-column/care/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sv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Relationship Id="rId11" Type="http://schemas.openxmlformats.org/officeDocument/2006/relationships/image" Target="../media/image32.sv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638" y="1041400"/>
            <a:ext cx="8012723" cy="2387600"/>
          </a:xfrm>
        </p:spPr>
        <p:txBody>
          <a:bodyPr>
            <a:normAutofit/>
          </a:bodyPr>
          <a:lstStyle/>
          <a:p>
            <a:r>
              <a:rPr lang="ja-JP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感情表現に基づく人とロボットの</a:t>
            </a:r>
            <a:br>
              <a:rPr lang="en-US" altLang="ja-JP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インタラクションの設計</a:t>
            </a:r>
            <a:endParaRPr kumimoji="1" lang="ja-JP" altLang="en-US"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CBE9480-AB26-C34D-84DC-B42F62436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254" y="3908347"/>
            <a:ext cx="7133492" cy="2233036"/>
          </a:xfrm>
        </p:spPr>
        <p:txBody>
          <a:bodyPr>
            <a:noAutofit/>
          </a:bodyPr>
          <a:lstStyle/>
          <a:p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佐賀大学　理工学部　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研究室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kumimoji="1"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2000"/>
              <a:t>指導教員：福田 修 教授</a:t>
            </a:r>
            <a:r>
              <a:rPr lang="en-US" altLang="ja-JP" sz="2000" dirty="0"/>
              <a:t>, </a:t>
            </a:r>
            <a:r>
              <a:rPr lang="en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ja-JP" altLang="en-US"/>
          </a:p>
        </p:txBody>
      </p:sp>
      <p:sp>
        <p:nvSpPr>
          <p:cNvPr id="7" name="スライド番号プレースホルダー 2">
            <a:extLst>
              <a:ext uri="{FF2B5EF4-FFF2-40B4-BE49-F238E27FC236}">
                <a16:creationId xmlns:a16="http://schemas.microsoft.com/office/drawing/2014/main" id="{3DC9F5C9-154A-CE9A-4BA5-0F55C76FE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3858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7B6D7B7A-5A97-0878-41A8-06089E866921}"/>
              </a:ext>
            </a:extLst>
          </p:cNvPr>
          <p:cNvGrpSpPr>
            <a:grpSpLocks noChangeAspect="1"/>
          </p:cNvGrpSpPr>
          <p:nvPr/>
        </p:nvGrpSpPr>
        <p:grpSpPr>
          <a:xfrm>
            <a:off x="258753" y="2334012"/>
            <a:ext cx="4251604" cy="4210031"/>
            <a:chOff x="3376839" y="2527874"/>
            <a:chExt cx="6758491" cy="6693017"/>
          </a:xfrm>
        </p:grpSpPr>
        <p:pic>
          <p:nvPicPr>
            <p:cNvPr id="39" name="図 38">
              <a:extLst>
                <a:ext uri="{FF2B5EF4-FFF2-40B4-BE49-F238E27FC236}">
                  <a16:creationId xmlns:a16="http://schemas.microsoft.com/office/drawing/2014/main" id="{9424100B-49DF-BEF6-1A5A-C8C15E9AEF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376839" y="2942683"/>
              <a:ext cx="6758491" cy="6160208"/>
            </a:xfrm>
            <a:prstGeom prst="rect">
              <a:avLst/>
            </a:prstGeom>
          </p:spPr>
        </p:pic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9E50157A-C124-0816-7BA1-09ABE2B3D6F3}"/>
                </a:ext>
              </a:extLst>
            </p:cNvPr>
            <p:cNvSpPr txBox="1"/>
            <p:nvPr/>
          </p:nvSpPr>
          <p:spPr>
            <a:xfrm>
              <a:off x="3788745" y="2527874"/>
              <a:ext cx="2127630" cy="733945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Camera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995CBD06-875D-BA63-7783-118C3FA14220}"/>
                </a:ext>
              </a:extLst>
            </p:cNvPr>
            <p:cNvSpPr txBox="1"/>
            <p:nvPr/>
          </p:nvSpPr>
          <p:spPr>
            <a:xfrm>
              <a:off x="7388972" y="2804134"/>
              <a:ext cx="1047659" cy="733945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84B3C109-F922-A927-6325-B0EAC90A88A1}"/>
                </a:ext>
              </a:extLst>
            </p:cNvPr>
            <p:cNvSpPr txBox="1"/>
            <p:nvPr/>
          </p:nvSpPr>
          <p:spPr>
            <a:xfrm>
              <a:off x="4585951" y="3879109"/>
              <a:ext cx="1876333" cy="733945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Mirror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D9E32E42-5873-3E09-9907-A0C2F1AB9F57}"/>
                </a:ext>
              </a:extLst>
            </p:cNvPr>
            <p:cNvSpPr txBox="1"/>
            <p:nvPr/>
          </p:nvSpPr>
          <p:spPr>
            <a:xfrm>
              <a:off x="5471497" y="7410494"/>
              <a:ext cx="2319090" cy="1810397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Emotion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</a:t>
              </a:r>
            </a:p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E7227A36-E85C-93F7-008D-95FF167FF1BE}"/>
                </a:ext>
              </a:extLst>
            </p:cNvPr>
            <p:cNvSpPr txBox="1"/>
            <p:nvPr/>
          </p:nvSpPr>
          <p:spPr>
            <a:xfrm>
              <a:off x="6835150" y="5838006"/>
              <a:ext cx="2193444" cy="733945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Monitor</a:t>
              </a:r>
              <a:endParaRPr kumimoji="1" lang="ja-JP" altLang="en-US" sz="2400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2292190" y="4989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07BBD5F-FBDC-B09A-8F1B-176B846919B1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CD6E7D6-E84E-67DA-860E-FC1298D94275}"/>
              </a:ext>
            </a:extLst>
          </p:cNvPr>
          <p:cNvSpPr txBox="1"/>
          <p:nvPr/>
        </p:nvSpPr>
        <p:spPr>
          <a:xfrm>
            <a:off x="546021" y="-11986"/>
            <a:ext cx="7851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実験環境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鏡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見本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認識結果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3CE8865-2251-0464-502D-6CC4D3138D1B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AF593823-D836-400B-350F-207E1C5DCF99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6DBEBCE-AF17-ACBC-338B-789BFFCB5F45}"/>
              </a:ext>
            </a:extLst>
          </p:cNvPr>
          <p:cNvSpPr txBox="1"/>
          <p:nvPr/>
        </p:nvSpPr>
        <p:spPr>
          <a:xfrm>
            <a:off x="4592936" y="1990829"/>
            <a:ext cx="106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認識率</a:t>
            </a:r>
          </a:p>
        </p:txBody>
      </p:sp>
      <p:pic>
        <p:nvPicPr>
          <p:cNvPr id="48" name="図 47">
            <a:extLst>
              <a:ext uri="{FF2B5EF4-FFF2-40B4-BE49-F238E27FC236}">
                <a16:creationId xmlns:a16="http://schemas.microsoft.com/office/drawing/2014/main" id="{AD86C99E-1799-C246-929F-97E199004B3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936" y="2354535"/>
            <a:ext cx="4287600" cy="4227680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AA4C9B0-EEB2-75D0-5C41-B8DED0DF12CD}"/>
              </a:ext>
            </a:extLst>
          </p:cNvPr>
          <p:cNvSpPr txBox="1"/>
          <p:nvPr/>
        </p:nvSpPr>
        <p:spPr>
          <a:xfrm>
            <a:off x="253075" y="19639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実験風景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A9C71477-3AE1-0F13-8BDA-90AC1B47B44B}"/>
              </a:ext>
            </a:extLst>
          </p:cNvPr>
          <p:cNvGrpSpPr/>
          <p:nvPr/>
        </p:nvGrpSpPr>
        <p:grpSpPr>
          <a:xfrm>
            <a:off x="439036" y="718808"/>
            <a:ext cx="8288793" cy="1169851"/>
            <a:chOff x="439036" y="718808"/>
            <a:chExt cx="8288793" cy="1169851"/>
          </a:xfrm>
        </p:grpSpPr>
        <p:sp>
          <p:nvSpPr>
            <p:cNvPr id="8" name="角丸四角形 7">
              <a:extLst>
                <a:ext uri="{FF2B5EF4-FFF2-40B4-BE49-F238E27FC236}">
                  <a16:creationId xmlns:a16="http://schemas.microsoft.com/office/drawing/2014/main" id="{41512A96-D668-B4F3-9F02-9C6E547AF19D}"/>
                </a:ext>
              </a:extLst>
            </p:cNvPr>
            <p:cNvSpPr/>
            <p:nvPr/>
          </p:nvSpPr>
          <p:spPr>
            <a:xfrm>
              <a:off x="439036" y="718808"/>
              <a:ext cx="1674000" cy="548038"/>
            </a:xfrm>
            <a:prstGeom prst="roundRect">
              <a:avLst/>
            </a:prstGeom>
            <a:noFill/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2"/>
                  </a:solidFill>
                </a:rPr>
                <a:t>事前調査</a:t>
              </a:r>
            </a:p>
          </p:txBody>
        </p:sp>
        <p:sp>
          <p:nvSpPr>
            <p:cNvPr id="9" name="下矢印 8">
              <a:extLst>
                <a:ext uri="{FF2B5EF4-FFF2-40B4-BE49-F238E27FC236}">
                  <a16:creationId xmlns:a16="http://schemas.microsoft.com/office/drawing/2014/main" id="{033372C8-84EA-286E-10C1-B71AC9B92C5C}"/>
                </a:ext>
              </a:extLst>
            </p:cNvPr>
            <p:cNvSpPr/>
            <p:nvPr/>
          </p:nvSpPr>
          <p:spPr>
            <a:xfrm rot="16200000">
              <a:off x="2209191" y="875029"/>
              <a:ext cx="339247" cy="235596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角丸四角形 10">
              <a:extLst>
                <a:ext uri="{FF2B5EF4-FFF2-40B4-BE49-F238E27FC236}">
                  <a16:creationId xmlns:a16="http://schemas.microsoft.com/office/drawing/2014/main" id="{E5B07767-4B9C-41F1-A550-EAC9D5270658}"/>
                </a:ext>
              </a:extLst>
            </p:cNvPr>
            <p:cNvSpPr/>
            <p:nvPr/>
          </p:nvSpPr>
          <p:spPr>
            <a:xfrm>
              <a:off x="4850152" y="718808"/>
              <a:ext cx="1674000" cy="548038"/>
            </a:xfrm>
            <a:prstGeom prst="roundRect">
              <a:avLst/>
            </a:prstGeom>
            <a:noFill/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練習</a:t>
              </a:r>
              <a:endParaRPr kumimoji="1" lang="en-US" altLang="ja-JP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角丸四角形 11">
              <a:extLst>
                <a:ext uri="{FF2B5EF4-FFF2-40B4-BE49-F238E27FC236}">
                  <a16:creationId xmlns:a16="http://schemas.microsoft.com/office/drawing/2014/main" id="{9E135749-366F-F339-8C1E-4FDDDD0F9F99}"/>
                </a:ext>
              </a:extLst>
            </p:cNvPr>
            <p:cNvSpPr/>
            <p:nvPr/>
          </p:nvSpPr>
          <p:spPr>
            <a:xfrm>
              <a:off x="2644594" y="718808"/>
              <a:ext cx="1674000" cy="548038"/>
            </a:xfrm>
            <a:prstGeom prst="roundRect">
              <a:avLst/>
            </a:prstGeom>
            <a:noFill/>
            <a:ln w="28575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rgbClr val="FF4F4A"/>
                  </a:solidFill>
                </a:rPr>
                <a:t>認識結果</a:t>
              </a:r>
            </a:p>
          </p:txBody>
        </p:sp>
        <p:sp>
          <p:nvSpPr>
            <p:cNvPr id="13" name="下矢印 12">
              <a:extLst>
                <a:ext uri="{FF2B5EF4-FFF2-40B4-BE49-F238E27FC236}">
                  <a16:creationId xmlns:a16="http://schemas.microsoft.com/office/drawing/2014/main" id="{AAEC2506-34BF-0AC3-C756-6A7C10E7D67E}"/>
                </a:ext>
              </a:extLst>
            </p:cNvPr>
            <p:cNvSpPr/>
            <p:nvPr/>
          </p:nvSpPr>
          <p:spPr>
            <a:xfrm rot="16200000">
              <a:off x="4414749" y="875029"/>
              <a:ext cx="339247" cy="235596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下矢印 13">
              <a:extLst>
                <a:ext uri="{FF2B5EF4-FFF2-40B4-BE49-F238E27FC236}">
                  <a16:creationId xmlns:a16="http://schemas.microsoft.com/office/drawing/2014/main" id="{682AB609-68E2-0AEE-B2D1-04EA6EC4E1CE}"/>
                </a:ext>
              </a:extLst>
            </p:cNvPr>
            <p:cNvSpPr/>
            <p:nvPr/>
          </p:nvSpPr>
          <p:spPr>
            <a:xfrm rot="16200000">
              <a:off x="2209190" y="1496842"/>
              <a:ext cx="339247" cy="235596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角丸四角形 14">
              <a:extLst>
                <a:ext uri="{FF2B5EF4-FFF2-40B4-BE49-F238E27FC236}">
                  <a16:creationId xmlns:a16="http://schemas.microsoft.com/office/drawing/2014/main" id="{30DFB20A-E8E8-F7A1-BE1D-5F8D9E6D9F90}"/>
                </a:ext>
              </a:extLst>
            </p:cNvPr>
            <p:cNvSpPr/>
            <p:nvPr/>
          </p:nvSpPr>
          <p:spPr>
            <a:xfrm>
              <a:off x="4850151" y="1340621"/>
              <a:ext cx="1674000" cy="548038"/>
            </a:xfrm>
            <a:prstGeom prst="roundRect">
              <a:avLst/>
            </a:prstGeom>
            <a:noFill/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事後調査</a:t>
              </a:r>
              <a:endParaRPr kumimoji="1" lang="en-US" altLang="ja-JP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角丸四角形 15">
              <a:extLst>
                <a:ext uri="{FF2B5EF4-FFF2-40B4-BE49-F238E27FC236}">
                  <a16:creationId xmlns:a16="http://schemas.microsoft.com/office/drawing/2014/main" id="{43B52C8E-0BF5-CA05-D64D-674D7996EC6E}"/>
                </a:ext>
              </a:extLst>
            </p:cNvPr>
            <p:cNvSpPr/>
            <p:nvPr/>
          </p:nvSpPr>
          <p:spPr>
            <a:xfrm>
              <a:off x="7055708" y="1335042"/>
              <a:ext cx="1672121" cy="548038"/>
            </a:xfrm>
            <a:prstGeom prst="roundRect">
              <a:avLst/>
            </a:prstGeom>
            <a:noFill/>
            <a:ln w="28575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rgbClr val="FF4F4A"/>
                  </a:solidFill>
                </a:rPr>
                <a:t>評価</a:t>
              </a:r>
            </a:p>
          </p:txBody>
        </p:sp>
        <p:sp>
          <p:nvSpPr>
            <p:cNvPr id="17" name="下矢印 16">
              <a:extLst>
                <a:ext uri="{FF2B5EF4-FFF2-40B4-BE49-F238E27FC236}">
                  <a16:creationId xmlns:a16="http://schemas.microsoft.com/office/drawing/2014/main" id="{AC051BAE-51B5-CAE6-07BB-11B88AF281BB}"/>
                </a:ext>
              </a:extLst>
            </p:cNvPr>
            <p:cNvSpPr/>
            <p:nvPr/>
          </p:nvSpPr>
          <p:spPr>
            <a:xfrm rot="16200000">
              <a:off x="6620306" y="1496842"/>
              <a:ext cx="339247" cy="235596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角丸四角形 26">
              <a:extLst>
                <a:ext uri="{FF2B5EF4-FFF2-40B4-BE49-F238E27FC236}">
                  <a16:creationId xmlns:a16="http://schemas.microsoft.com/office/drawing/2014/main" id="{AE358B71-715C-4135-D289-0A2F7A1404F3}"/>
                </a:ext>
              </a:extLst>
            </p:cNvPr>
            <p:cNvSpPr/>
            <p:nvPr/>
          </p:nvSpPr>
          <p:spPr>
            <a:xfrm>
              <a:off x="2644593" y="1340621"/>
              <a:ext cx="1674000" cy="548038"/>
            </a:xfrm>
            <a:prstGeom prst="roundRect">
              <a:avLst/>
            </a:prstGeom>
            <a:noFill/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2"/>
                  </a:solidFill>
                </a:rPr>
                <a:t>感情表現</a:t>
              </a:r>
            </a:p>
          </p:txBody>
        </p:sp>
        <p:sp>
          <p:nvSpPr>
            <p:cNvPr id="37" name="下矢印 36">
              <a:extLst>
                <a:ext uri="{FF2B5EF4-FFF2-40B4-BE49-F238E27FC236}">
                  <a16:creationId xmlns:a16="http://schemas.microsoft.com/office/drawing/2014/main" id="{449C994D-F62E-34F5-6D91-CE289EF02285}"/>
                </a:ext>
              </a:extLst>
            </p:cNvPr>
            <p:cNvSpPr/>
            <p:nvPr/>
          </p:nvSpPr>
          <p:spPr>
            <a:xfrm rot="16200000">
              <a:off x="4414748" y="1496842"/>
              <a:ext cx="339247" cy="235596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18F4848-C8E9-6ECC-AB35-FBDDA28C6FA7}"/>
              </a:ext>
            </a:extLst>
          </p:cNvPr>
          <p:cNvSpPr/>
          <p:nvPr/>
        </p:nvSpPr>
        <p:spPr>
          <a:xfrm>
            <a:off x="5979727" y="2268765"/>
            <a:ext cx="3078297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91.7%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1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スライド番号プレースホルダー 12">
            <a:extLst>
              <a:ext uri="{FF2B5EF4-FFF2-40B4-BE49-F238E27FC236}">
                <a16:creationId xmlns:a16="http://schemas.microsoft.com/office/drawing/2014/main" id="{1C0F62B3-0C61-647A-53B2-0ED0B0D44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各環境下での認識率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A384F41A-168B-68FB-7BEC-2B48D5966268}"/>
              </a:ext>
            </a:extLst>
          </p:cNvPr>
          <p:cNvGrpSpPr/>
          <p:nvPr/>
        </p:nvGrpSpPr>
        <p:grpSpPr>
          <a:xfrm>
            <a:off x="223883" y="724846"/>
            <a:ext cx="8696234" cy="1944000"/>
            <a:chOff x="220839" y="641247"/>
            <a:chExt cx="8696234" cy="1944000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077250E0-C00A-C169-88B0-6A7A44C99C95}"/>
                </a:ext>
              </a:extLst>
            </p:cNvPr>
            <p:cNvPicPr>
              <a:picLocks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45073" y="641247"/>
              <a:ext cx="2772000" cy="1944000"/>
            </a:xfrm>
            <a:prstGeom prst="rect">
              <a:avLst/>
            </a:prstGeom>
          </p:spPr>
        </p:pic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3987F8CE-2EBE-BCE9-12A7-BC0D3660B38E}"/>
                </a:ext>
              </a:extLst>
            </p:cNvPr>
            <p:cNvPicPr>
              <a:picLocks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182956" y="641247"/>
              <a:ext cx="2772000" cy="1944000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7894D8E0-A343-61D8-F7BF-5E5FD015C2EB}"/>
                </a:ext>
              </a:extLst>
            </p:cNvPr>
            <p:cNvPicPr>
              <a:picLocks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0839" y="641247"/>
              <a:ext cx="2772000" cy="1944000"/>
            </a:xfrm>
            <a:prstGeom prst="rect">
              <a:avLst/>
            </a:prstGeom>
          </p:spPr>
        </p:pic>
      </p:grp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7F531A21-6BAD-966A-E1F4-D2792248E20C}"/>
              </a:ext>
            </a:extLst>
          </p:cNvPr>
          <p:cNvGrpSpPr/>
          <p:nvPr/>
        </p:nvGrpSpPr>
        <p:grpSpPr>
          <a:xfrm>
            <a:off x="-130855" y="2673985"/>
            <a:ext cx="9274855" cy="4264404"/>
            <a:chOff x="-130855" y="2572385"/>
            <a:chExt cx="9274855" cy="4264404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A525035D-B505-CF83-C606-27686C83A8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742" t="2296" r="735" b="31273"/>
            <a:stretch/>
          </p:blipFill>
          <p:spPr>
            <a:xfrm>
              <a:off x="-384" y="2796368"/>
              <a:ext cx="9059810" cy="2573608"/>
            </a:xfrm>
            <a:prstGeom prst="rect">
              <a:avLst/>
            </a:prstGeom>
          </p:spPr>
        </p:pic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56809D6D-B5CE-ABD1-CA43-39A81757DDD1}"/>
                </a:ext>
              </a:extLst>
            </p:cNvPr>
            <p:cNvSpPr/>
            <p:nvPr/>
          </p:nvSpPr>
          <p:spPr>
            <a:xfrm>
              <a:off x="2977672" y="2880162"/>
              <a:ext cx="370374" cy="27104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ja-JP" dirty="0"/>
            </a:p>
          </p:txBody>
        </p:sp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43CB4AA7-2CCB-4EAF-78D9-E01697E12074}"/>
                </a:ext>
              </a:extLst>
            </p:cNvPr>
            <p:cNvGrpSpPr/>
            <p:nvPr/>
          </p:nvGrpSpPr>
          <p:grpSpPr>
            <a:xfrm>
              <a:off x="-11017" y="2572385"/>
              <a:ext cx="9155017" cy="4264404"/>
              <a:chOff x="-11017" y="2572385"/>
              <a:chExt cx="9155017" cy="4264404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8D13425D-5975-CFFC-00FE-2463DC053A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1538" t="68817" b="5920"/>
              <a:stretch/>
            </p:blipFill>
            <p:spPr>
              <a:xfrm>
                <a:off x="-3067" y="5369977"/>
                <a:ext cx="9147067" cy="1466812"/>
              </a:xfrm>
              <a:prstGeom prst="rect">
                <a:avLst/>
              </a:prstGeom>
            </p:spPr>
          </p:pic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A925B2DF-2F2D-2EF6-7020-45366FDB206A}"/>
                  </a:ext>
                </a:extLst>
              </p:cNvPr>
              <p:cNvSpPr txBox="1"/>
              <p:nvPr/>
            </p:nvSpPr>
            <p:spPr>
              <a:xfrm>
                <a:off x="-11017" y="2572385"/>
                <a:ext cx="45236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[%]</a:t>
                </a:r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05664637-CCC9-D55E-A211-0053E31C9F0D}"/>
                  </a:ext>
                </a:extLst>
              </p:cNvPr>
              <p:cNvSpPr txBox="1"/>
              <p:nvPr/>
            </p:nvSpPr>
            <p:spPr>
              <a:xfrm>
                <a:off x="6009168" y="2575707"/>
                <a:ext cx="45236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[%]</a:t>
                </a:r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3F50E920-04C4-F9CD-9BD9-9EC7D69ABA5F}"/>
                </a:ext>
              </a:extLst>
            </p:cNvPr>
            <p:cNvGrpSpPr/>
            <p:nvPr/>
          </p:nvGrpSpPr>
          <p:grpSpPr>
            <a:xfrm>
              <a:off x="-130855" y="2754660"/>
              <a:ext cx="568756" cy="2835974"/>
              <a:chOff x="-376132" y="2122513"/>
              <a:chExt cx="568756" cy="2502240"/>
            </a:xfrm>
          </p:grpSpPr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7FEA9D0E-099B-503E-2497-162E2C342D0F}"/>
                  </a:ext>
                </a:extLst>
              </p:cNvPr>
              <p:cNvSpPr/>
              <p:nvPr/>
            </p:nvSpPr>
            <p:spPr>
              <a:xfrm>
                <a:off x="-245278" y="2233246"/>
                <a:ext cx="329851" cy="23915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en-US" altLang="ja-JP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291CDBE4-1F56-665A-BED3-A0D3019DC86C}"/>
                  </a:ext>
                </a:extLst>
              </p:cNvPr>
              <p:cNvSpPr txBox="1"/>
              <p:nvPr/>
            </p:nvSpPr>
            <p:spPr>
              <a:xfrm>
                <a:off x="-364415" y="2122513"/>
                <a:ext cx="5570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ja-JP" dirty="0"/>
                  <a:t>100</a:t>
                </a:r>
                <a:endParaRPr kumimoji="1" lang="ja-JP" altLang="en-US"/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871DF8A7-271C-1AD2-ADFF-D69ABAD80E9C}"/>
                  </a:ext>
                </a:extLst>
              </p:cNvPr>
              <p:cNvSpPr txBox="1"/>
              <p:nvPr/>
            </p:nvSpPr>
            <p:spPr>
              <a:xfrm>
                <a:off x="-376132" y="3166936"/>
                <a:ext cx="5570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ja-JP" dirty="0"/>
                  <a:t>50</a:t>
                </a:r>
                <a:endParaRPr kumimoji="1" lang="ja-JP" altLang="en-US"/>
              </a:p>
            </p:txBody>
          </p:sp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C16A314A-DD9D-E7F7-6499-F07831A25FD5}"/>
                  </a:ext>
                </a:extLst>
              </p:cNvPr>
              <p:cNvSpPr txBox="1"/>
              <p:nvPr/>
            </p:nvSpPr>
            <p:spPr>
              <a:xfrm>
                <a:off x="-376131" y="4211131"/>
                <a:ext cx="5570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ja-JP" dirty="0"/>
                  <a:t>0</a:t>
                </a:r>
                <a:endParaRPr kumimoji="1" lang="ja-JP" altLang="en-US"/>
              </a:p>
            </p:txBody>
          </p:sp>
        </p:grp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FA90CAB6-048B-7036-1808-4C17A9FD3509}"/>
                </a:ext>
              </a:extLst>
            </p:cNvPr>
            <p:cNvSpPr txBox="1"/>
            <p:nvPr/>
          </p:nvSpPr>
          <p:spPr>
            <a:xfrm>
              <a:off x="2887340" y="3938382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50</a:t>
              </a:r>
              <a:endParaRPr kumimoji="1" lang="ja-JP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D94437E0-A6A0-7AF2-F5F9-BB0247098E21}"/>
                </a:ext>
              </a:extLst>
            </p:cNvPr>
            <p:cNvSpPr txBox="1"/>
            <p:nvPr/>
          </p:nvSpPr>
          <p:spPr>
            <a:xfrm>
              <a:off x="2887341" y="5121846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0</a:t>
              </a:r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D54573C7-EA42-8E35-A3C2-B89EBB497907}"/>
                </a:ext>
              </a:extLst>
            </p:cNvPr>
            <p:cNvSpPr/>
            <p:nvPr/>
          </p:nvSpPr>
          <p:spPr>
            <a:xfrm>
              <a:off x="6026176" y="2875155"/>
              <a:ext cx="370374" cy="27104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ja-JP" dirty="0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A1E1F9D7-66CC-1CE7-C4A4-4947FDC29C2D}"/>
                </a:ext>
              </a:extLst>
            </p:cNvPr>
            <p:cNvSpPr txBox="1"/>
            <p:nvPr/>
          </p:nvSpPr>
          <p:spPr>
            <a:xfrm>
              <a:off x="5947561" y="2749653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100</a:t>
              </a:r>
              <a:endParaRPr kumimoji="1"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71DA422C-6429-BF60-B2C9-69581C4D2B55}"/>
                </a:ext>
              </a:extLst>
            </p:cNvPr>
            <p:cNvSpPr txBox="1"/>
            <p:nvPr/>
          </p:nvSpPr>
          <p:spPr>
            <a:xfrm>
              <a:off x="5935844" y="3933375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50</a:t>
              </a:r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18D45C80-8CF3-EF0F-6A2E-39829D7C0367}"/>
                </a:ext>
              </a:extLst>
            </p:cNvPr>
            <p:cNvSpPr txBox="1"/>
            <p:nvPr/>
          </p:nvSpPr>
          <p:spPr>
            <a:xfrm>
              <a:off x="5935845" y="5116839"/>
              <a:ext cx="557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dirty="0"/>
                <a:t>0</a:t>
              </a:r>
              <a:endParaRPr kumimoji="1" lang="ja-JP" altLang="en-US"/>
            </a:p>
          </p:txBody>
        </p:sp>
      </p:grp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8C1076C2-2996-60E7-5B96-D3291FA1292C}"/>
              </a:ext>
            </a:extLst>
          </p:cNvPr>
          <p:cNvSpPr txBox="1"/>
          <p:nvPr/>
        </p:nvSpPr>
        <p:spPr>
          <a:xfrm>
            <a:off x="2925085" y="2860561"/>
            <a:ext cx="557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dirty="0"/>
              <a:t>100</a:t>
            </a:r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CDA30506-B65E-6314-7F29-2AE4B1006944}"/>
              </a:ext>
            </a:extLst>
          </p:cNvPr>
          <p:cNvSpPr txBox="1"/>
          <p:nvPr/>
        </p:nvSpPr>
        <p:spPr>
          <a:xfrm>
            <a:off x="2992839" y="2673985"/>
            <a:ext cx="4523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[%]</a:t>
            </a:r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7C455FB3-2D13-4F91-38C2-86844ECF056A}"/>
              </a:ext>
            </a:extLst>
          </p:cNvPr>
          <p:cNvSpPr/>
          <p:nvPr/>
        </p:nvSpPr>
        <p:spPr>
          <a:xfrm>
            <a:off x="406773" y="5587771"/>
            <a:ext cx="2490100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33.3%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400835E0-118C-9904-9ACD-BB5110F012DD}"/>
              </a:ext>
            </a:extLst>
          </p:cNvPr>
          <p:cNvSpPr/>
          <p:nvPr/>
        </p:nvSpPr>
        <p:spPr>
          <a:xfrm>
            <a:off x="3428026" y="5582599"/>
            <a:ext cx="2490100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58.3%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C2C57A6B-3B48-D7AB-1CC3-47A66B681054}"/>
              </a:ext>
            </a:extLst>
          </p:cNvPr>
          <p:cNvSpPr/>
          <p:nvPr/>
        </p:nvSpPr>
        <p:spPr>
          <a:xfrm>
            <a:off x="6438515" y="5594563"/>
            <a:ext cx="2490100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91.7%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7629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スライド番号プレースホルダー 12">
            <a:extLst>
              <a:ext uri="{FF2B5EF4-FFF2-40B4-BE49-F238E27FC236}">
                <a16:creationId xmlns:a16="http://schemas.microsoft.com/office/drawing/2014/main" id="{1C0F62B3-0C61-647A-53B2-0ED0B0D44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2767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まとめと評価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E3A3CCEB-87C7-081E-00F3-DA5BE9B07BA0}"/>
              </a:ext>
            </a:extLst>
          </p:cNvPr>
          <p:cNvSpPr txBox="1"/>
          <p:nvPr/>
        </p:nvSpPr>
        <p:spPr>
          <a:xfrm>
            <a:off x="1317356" y="818873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40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C44BA85-58E8-19C7-7187-D27FC787D868}"/>
              </a:ext>
            </a:extLst>
          </p:cNvPr>
          <p:cNvSpPr txBox="1"/>
          <p:nvPr/>
        </p:nvSpPr>
        <p:spPr>
          <a:xfrm>
            <a:off x="617619" y="765909"/>
            <a:ext cx="5908990" cy="10002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400"/>
              <a:t>感情推定システムの開発</a:t>
            </a:r>
            <a:endParaRPr kumimoji="1" lang="en-US" altLang="ja-JP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11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400"/>
              <a:t>表情からの感情推定システムの精度検証</a:t>
            </a:r>
            <a:endParaRPr kumimoji="1" lang="en-US" altLang="ja-JP" sz="2400" dirty="0"/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45C40173-5AB5-EF5D-A41E-ECB0EA3A5AA8}"/>
              </a:ext>
            </a:extLst>
          </p:cNvPr>
          <p:cNvGrpSpPr/>
          <p:nvPr/>
        </p:nvGrpSpPr>
        <p:grpSpPr>
          <a:xfrm>
            <a:off x="-98274" y="3993870"/>
            <a:ext cx="9427804" cy="2399232"/>
            <a:chOff x="-98274" y="3993870"/>
            <a:chExt cx="9427804" cy="2399232"/>
          </a:xfrm>
        </p:grpSpPr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51E0F021-D1A3-5325-EA06-50243F6556A0}"/>
                </a:ext>
              </a:extLst>
            </p:cNvPr>
            <p:cNvSpPr txBox="1"/>
            <p:nvPr/>
          </p:nvSpPr>
          <p:spPr>
            <a:xfrm>
              <a:off x="1317356" y="462338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ja-JP" altLang="en-US" sz="2400"/>
            </a:p>
          </p:txBody>
        </p:sp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9BBEAB71-1CB0-C1C4-DB8E-7495530E6B9B}"/>
                </a:ext>
              </a:extLst>
            </p:cNvPr>
            <p:cNvGrpSpPr/>
            <p:nvPr/>
          </p:nvGrpSpPr>
          <p:grpSpPr>
            <a:xfrm>
              <a:off x="-98274" y="3993870"/>
              <a:ext cx="9427804" cy="661830"/>
              <a:chOff x="-98274" y="3218229"/>
              <a:chExt cx="9427804" cy="661830"/>
            </a:xfrm>
          </p:grpSpPr>
          <p:sp>
            <p:nvSpPr>
              <p:cNvPr id="3" name="正方形/長方形 2">
                <a:extLst>
                  <a:ext uri="{FF2B5EF4-FFF2-40B4-BE49-F238E27FC236}">
                    <a16:creationId xmlns:a16="http://schemas.microsoft.com/office/drawing/2014/main" id="{6DA91DEC-D22D-7390-EF41-74C0332054AE}"/>
                  </a:ext>
                </a:extLst>
              </p:cNvPr>
              <p:cNvSpPr/>
              <p:nvPr/>
            </p:nvSpPr>
            <p:spPr>
              <a:xfrm>
                <a:off x="-11017" y="3218229"/>
                <a:ext cx="158683" cy="64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3AF503A2-4C62-F62C-8811-CE186B1F39BA}"/>
                  </a:ext>
                </a:extLst>
              </p:cNvPr>
              <p:cNvSpPr txBox="1"/>
              <p:nvPr/>
            </p:nvSpPr>
            <p:spPr>
              <a:xfrm>
                <a:off x="546022" y="3233728"/>
                <a:ext cx="26821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3600">
                    <a:solidFill>
                      <a:schemeClr val="tx2"/>
                    </a:solidFill>
                    <a:latin typeface="Verdana" pitchFamily="34" charset="0"/>
                  </a:rPr>
                  <a:t>今後の展望</a:t>
                </a:r>
                <a:endParaRPr kumimoji="1" lang="ja-JP" altLang="en-US" sz="3200" dirty="0">
                  <a:solidFill>
                    <a:schemeClr val="tx2"/>
                  </a:solidFill>
                  <a:latin typeface="Verdana" pitchFamily="34" charset="0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5EEC3036-091E-5850-3B62-7C4BFD029CDA}"/>
                  </a:ext>
                </a:extLst>
              </p:cNvPr>
              <p:cNvSpPr/>
              <p:nvPr/>
            </p:nvSpPr>
            <p:spPr>
              <a:xfrm>
                <a:off x="238463" y="3219197"/>
                <a:ext cx="72254" cy="64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6" name="直線コネクタ 5">
                <a:extLst>
                  <a:ext uri="{FF2B5EF4-FFF2-40B4-BE49-F238E27FC236}">
                    <a16:creationId xmlns:a16="http://schemas.microsoft.com/office/drawing/2014/main" id="{40464680-D89D-D6C0-E718-8B6100927C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98274" y="3866229"/>
                <a:ext cx="9340547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線コネクタ 8">
                <a:extLst>
                  <a:ext uri="{FF2B5EF4-FFF2-40B4-BE49-F238E27FC236}">
                    <a16:creationId xmlns:a16="http://schemas.microsoft.com/office/drawing/2014/main" id="{3AA44833-605F-2467-3907-F19841D2D0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11017" y="3218229"/>
                <a:ext cx="9340547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3CD521B6-B343-2347-F2A3-0554988A5D51}"/>
                </a:ext>
              </a:extLst>
            </p:cNvPr>
            <p:cNvSpPr txBox="1"/>
            <p:nvPr/>
          </p:nvSpPr>
          <p:spPr>
            <a:xfrm>
              <a:off x="617619" y="4854219"/>
              <a:ext cx="7656263" cy="15388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テキスト</a:t>
              </a:r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/</a:t>
              </a: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音響情報からの感情推定システムの精度検証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kumimoji="1" lang="en-US" altLang="ja-JP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第三者による感情推定結果の評価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kumimoji="1" lang="en-US" altLang="ja-JP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ロボット制御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9" name="図 18">
            <a:extLst>
              <a:ext uri="{FF2B5EF4-FFF2-40B4-BE49-F238E27FC236}">
                <a16:creationId xmlns:a16="http://schemas.microsoft.com/office/drawing/2014/main" id="{7D9792CE-EEA0-EE59-6F0A-7B4E23725A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42" t="2296" r="735" b="31273"/>
          <a:stretch/>
        </p:blipFill>
        <p:spPr>
          <a:xfrm>
            <a:off x="3085284" y="1737340"/>
            <a:ext cx="5630787" cy="222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59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E185C7-66AD-E04F-A6EA-3047D00DC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773238"/>
            <a:ext cx="7772400" cy="1655762"/>
          </a:xfrm>
        </p:spPr>
        <p:txBody>
          <a:bodyPr>
            <a:normAutofit/>
          </a:bodyPr>
          <a:lstStyle/>
          <a:p>
            <a:r>
              <a:rPr lang="ja-JP" altLang="en-US" sz="4000"/>
              <a:t>ご清聴ありがとうございました．</a:t>
            </a:r>
            <a:endParaRPr kumimoji="1" lang="ja-JP" altLang="en-US" sz="400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6652D87-1EB3-EB4A-8BAA-44076728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71707" y="6481000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7" name="字幕 2">
            <a:extLst>
              <a:ext uri="{FF2B5EF4-FFF2-40B4-BE49-F238E27FC236}">
                <a16:creationId xmlns:a16="http://schemas.microsoft.com/office/drawing/2014/main" id="{438CC376-48E9-D193-449C-7480B8504FCD}"/>
              </a:ext>
            </a:extLst>
          </p:cNvPr>
          <p:cNvSpPr txBox="1">
            <a:spLocks/>
          </p:cNvSpPr>
          <p:nvPr/>
        </p:nvSpPr>
        <p:spPr>
          <a:xfrm>
            <a:off x="1005254" y="3908347"/>
            <a:ext cx="7133492" cy="2233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佐賀大学　理工学部　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CPS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研究室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19238901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明石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華実</a:t>
            </a:r>
            <a:endParaRPr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2000"/>
              <a:t>指導教員：福田 修 教授</a:t>
            </a:r>
            <a:r>
              <a:rPr lang="en-US" altLang="ja-JP" sz="2000" dirty="0"/>
              <a:t>, </a:t>
            </a:r>
            <a:r>
              <a:rPr lang="en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Yeoh Wen Liang </a:t>
            </a:r>
            <a:r>
              <a:rPr lang="ja-JP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プロジェクト助教</a:t>
            </a:r>
            <a:endParaRPr lang="en-US" altLang="ja-JP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91902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制御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78A67429-AAA3-5CD0-ADBE-ED353FD45891}"/>
              </a:ext>
            </a:extLst>
          </p:cNvPr>
          <p:cNvSpPr/>
          <p:nvPr/>
        </p:nvSpPr>
        <p:spPr>
          <a:xfrm>
            <a:off x="546022" y="1257300"/>
            <a:ext cx="3435428" cy="2171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カメラ映像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A2D9CFE-7565-E108-144D-EDA4F1A1CB18}"/>
              </a:ext>
            </a:extLst>
          </p:cNvPr>
          <p:cNvSpPr/>
          <p:nvPr/>
        </p:nvSpPr>
        <p:spPr>
          <a:xfrm>
            <a:off x="5162552" y="1257300"/>
            <a:ext cx="3435428" cy="5219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制御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1E8776E-7607-3DE1-BF10-59CE1763D6F4}"/>
              </a:ext>
            </a:extLst>
          </p:cNvPr>
          <p:cNvSpPr/>
          <p:nvPr/>
        </p:nvSpPr>
        <p:spPr>
          <a:xfrm>
            <a:off x="546022" y="4032905"/>
            <a:ext cx="3435428" cy="2171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感情推定結果</a:t>
            </a:r>
          </a:p>
        </p:txBody>
      </p:sp>
    </p:spTree>
    <p:extLst>
      <p:ext uri="{BB962C8B-B14F-4D97-AF65-F5344CB8AC3E}">
        <p14:creationId xmlns:p14="http://schemas.microsoft.com/office/powerpoint/2010/main" val="288178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スライド番号プレースホルダー 12">
            <a:extLst>
              <a:ext uri="{FF2B5EF4-FFF2-40B4-BE49-F238E27FC236}">
                <a16:creationId xmlns:a16="http://schemas.microsoft.com/office/drawing/2014/main" id="{1C0F62B3-0C61-647A-53B2-0ED0B0D44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2767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まとめと評価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E3A3CCEB-87C7-081E-00F3-DA5BE9B07BA0}"/>
              </a:ext>
            </a:extLst>
          </p:cNvPr>
          <p:cNvSpPr txBox="1"/>
          <p:nvPr/>
        </p:nvSpPr>
        <p:spPr>
          <a:xfrm>
            <a:off x="1317356" y="818873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40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C44BA85-58E8-19C7-7187-D27FC787D868}"/>
              </a:ext>
            </a:extLst>
          </p:cNvPr>
          <p:cNvSpPr txBox="1"/>
          <p:nvPr/>
        </p:nvSpPr>
        <p:spPr>
          <a:xfrm>
            <a:off x="617619" y="765909"/>
            <a:ext cx="4472699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400"/>
              <a:t>感情推定システムの開発</a:t>
            </a:r>
            <a:endParaRPr kumimoji="1" lang="en-US" altLang="ja-JP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11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400"/>
              <a:t>表情からの感情推定精度検証</a:t>
            </a:r>
            <a:endParaRPr kumimoji="1" lang="en-US" altLang="ja-JP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11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400"/>
              <a:t>ロボットの簡易制御</a:t>
            </a:r>
            <a:endParaRPr kumimoji="1" lang="en-US" altLang="ja-JP" sz="2400" dirty="0"/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45C40173-5AB5-EF5D-A41E-ECB0EA3A5AA8}"/>
              </a:ext>
            </a:extLst>
          </p:cNvPr>
          <p:cNvGrpSpPr/>
          <p:nvPr/>
        </p:nvGrpSpPr>
        <p:grpSpPr>
          <a:xfrm>
            <a:off x="-98274" y="3993870"/>
            <a:ext cx="9427804" cy="2399232"/>
            <a:chOff x="-98274" y="3993870"/>
            <a:chExt cx="9427804" cy="2399232"/>
          </a:xfrm>
        </p:grpSpPr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51E0F021-D1A3-5325-EA06-50243F6556A0}"/>
                </a:ext>
              </a:extLst>
            </p:cNvPr>
            <p:cNvSpPr txBox="1"/>
            <p:nvPr/>
          </p:nvSpPr>
          <p:spPr>
            <a:xfrm>
              <a:off x="1317356" y="462338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ja-JP" altLang="en-US" sz="2400"/>
            </a:p>
          </p:txBody>
        </p:sp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9BBEAB71-1CB0-C1C4-DB8E-7495530E6B9B}"/>
                </a:ext>
              </a:extLst>
            </p:cNvPr>
            <p:cNvGrpSpPr/>
            <p:nvPr/>
          </p:nvGrpSpPr>
          <p:grpSpPr>
            <a:xfrm>
              <a:off x="-98274" y="3993870"/>
              <a:ext cx="9427804" cy="661830"/>
              <a:chOff x="-98274" y="3218229"/>
              <a:chExt cx="9427804" cy="661830"/>
            </a:xfrm>
          </p:grpSpPr>
          <p:sp>
            <p:nvSpPr>
              <p:cNvPr id="3" name="正方形/長方形 2">
                <a:extLst>
                  <a:ext uri="{FF2B5EF4-FFF2-40B4-BE49-F238E27FC236}">
                    <a16:creationId xmlns:a16="http://schemas.microsoft.com/office/drawing/2014/main" id="{6DA91DEC-D22D-7390-EF41-74C0332054AE}"/>
                  </a:ext>
                </a:extLst>
              </p:cNvPr>
              <p:cNvSpPr/>
              <p:nvPr/>
            </p:nvSpPr>
            <p:spPr>
              <a:xfrm>
                <a:off x="-11017" y="3218229"/>
                <a:ext cx="158683" cy="64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>
                  <a:solidFill>
                    <a:schemeClr val="tx2"/>
                  </a:solidFill>
                </a:endParaRPr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3AF503A2-4C62-F62C-8811-CE186B1F39BA}"/>
                  </a:ext>
                </a:extLst>
              </p:cNvPr>
              <p:cNvSpPr txBox="1"/>
              <p:nvPr/>
            </p:nvSpPr>
            <p:spPr>
              <a:xfrm>
                <a:off x="546022" y="3233728"/>
                <a:ext cx="26821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3600">
                    <a:solidFill>
                      <a:schemeClr val="tx2"/>
                    </a:solidFill>
                    <a:latin typeface="Verdana" pitchFamily="34" charset="0"/>
                  </a:rPr>
                  <a:t>今後の展望</a:t>
                </a:r>
                <a:endParaRPr kumimoji="1" lang="ja-JP" altLang="en-US" sz="3200" dirty="0">
                  <a:solidFill>
                    <a:schemeClr val="tx2"/>
                  </a:solidFill>
                  <a:latin typeface="Verdana" pitchFamily="34" charset="0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5EEC3036-091E-5850-3B62-7C4BFD029CDA}"/>
                  </a:ext>
                </a:extLst>
              </p:cNvPr>
              <p:cNvSpPr/>
              <p:nvPr/>
            </p:nvSpPr>
            <p:spPr>
              <a:xfrm>
                <a:off x="238463" y="3219197"/>
                <a:ext cx="72254" cy="64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6" name="直線コネクタ 5">
                <a:extLst>
                  <a:ext uri="{FF2B5EF4-FFF2-40B4-BE49-F238E27FC236}">
                    <a16:creationId xmlns:a16="http://schemas.microsoft.com/office/drawing/2014/main" id="{40464680-D89D-D6C0-E718-8B6100927C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98274" y="3866229"/>
                <a:ext cx="9340547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線コネクタ 8">
                <a:extLst>
                  <a:ext uri="{FF2B5EF4-FFF2-40B4-BE49-F238E27FC236}">
                    <a16:creationId xmlns:a16="http://schemas.microsoft.com/office/drawing/2014/main" id="{3AA44833-605F-2467-3907-F19841D2D0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11017" y="3218229"/>
                <a:ext cx="9340547" cy="0"/>
              </a:xfrm>
              <a:prstGeom prst="line">
                <a:avLst/>
              </a:prstGeom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3CD521B6-B343-2347-F2A3-0554988A5D51}"/>
                </a:ext>
              </a:extLst>
            </p:cNvPr>
            <p:cNvSpPr txBox="1"/>
            <p:nvPr/>
          </p:nvSpPr>
          <p:spPr>
            <a:xfrm>
              <a:off x="617619" y="4854219"/>
              <a:ext cx="6750566" cy="15388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テキストや音響情報からの感情推定精度の検証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kumimoji="1" lang="en-US" altLang="ja-JP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第三者による，感情推定結果の評価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kumimoji="1" lang="en-US" altLang="ja-JP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ロボット動作の複雑化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9" name="図 18">
            <a:extLst>
              <a:ext uri="{FF2B5EF4-FFF2-40B4-BE49-F238E27FC236}">
                <a16:creationId xmlns:a16="http://schemas.microsoft.com/office/drawing/2014/main" id="{7D9792CE-EEA0-EE59-6F0A-7B4E23725A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42" t="2296" r="735" b="31273"/>
          <a:stretch/>
        </p:blipFill>
        <p:spPr>
          <a:xfrm>
            <a:off x="3810000" y="1852828"/>
            <a:ext cx="5134671" cy="202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755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8F734E94-C417-A1E6-4B38-864E79FEE671}"/>
              </a:ext>
            </a:extLst>
          </p:cNvPr>
          <p:cNvGrpSpPr/>
          <p:nvPr/>
        </p:nvGrpSpPr>
        <p:grpSpPr>
          <a:xfrm>
            <a:off x="4020556" y="177115"/>
            <a:ext cx="5627320" cy="6498322"/>
            <a:chOff x="3094962" y="495257"/>
            <a:chExt cx="5627320" cy="6498322"/>
          </a:xfrm>
          <a:noFill/>
        </p:grpSpPr>
        <p:graphicFrame>
          <p:nvGraphicFramePr>
            <p:cNvPr id="3" name="グラフ 2">
              <a:extLst>
                <a:ext uri="{FF2B5EF4-FFF2-40B4-BE49-F238E27FC236}">
                  <a16:creationId xmlns:a16="http://schemas.microsoft.com/office/drawing/2014/main" id="{998A8469-AB0E-5B46-99AD-6ED26E0F0A73}"/>
                </a:ext>
              </a:extLst>
            </p:cNvPr>
            <p:cNvGraphicFramePr/>
            <p:nvPr/>
          </p:nvGraphicFramePr>
          <p:xfrm>
            <a:off x="3094962" y="495257"/>
            <a:ext cx="5627320" cy="649832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8BE47DC1-2F9E-3C40-A4B5-E3AE0E93E76E}"/>
                </a:ext>
              </a:extLst>
            </p:cNvPr>
            <p:cNvSpPr txBox="1"/>
            <p:nvPr/>
          </p:nvSpPr>
          <p:spPr>
            <a:xfrm>
              <a:off x="4679760" y="6577907"/>
              <a:ext cx="2457724" cy="20005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" altLang="ja-JP" sz="700" u="sng" dirty="0">
                  <a:hlinkClick r:id="rId4"/>
                </a:rPr>
                <a:t>https://www.aeonpet-memorial.com/column/pet-column/care/</a:t>
              </a:r>
              <a:endParaRPr kumimoji="1" lang="ja-JP" altLang="en-US" sz="700"/>
            </a:p>
          </p:txBody>
        </p:sp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BF494FD-C8D4-FAB8-9980-3D57926F9DFC}"/>
              </a:ext>
            </a:extLst>
          </p:cNvPr>
          <p:cNvSpPr txBox="1"/>
          <p:nvPr/>
        </p:nvSpPr>
        <p:spPr>
          <a:xfrm>
            <a:off x="1012273" y="969248"/>
            <a:ext cx="71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kumimoji="1" lang="ja-JP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歳以上でペットを飼えなくなってきている．</a:t>
            </a:r>
            <a:endParaRPr kumimoji="1" lang="en-US" altLang="ja-JP"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7681EB4A-FC31-FDD0-D1CC-1F63E8E4C988}"/>
              </a:ext>
            </a:extLst>
          </p:cNvPr>
          <p:cNvGrpSpPr/>
          <p:nvPr/>
        </p:nvGrpSpPr>
        <p:grpSpPr>
          <a:xfrm>
            <a:off x="68324" y="1617881"/>
            <a:ext cx="4452160" cy="4978159"/>
            <a:chOff x="-984961" y="2542876"/>
            <a:chExt cx="3763642" cy="4229976"/>
          </a:xfrm>
        </p:grpSpPr>
        <p:graphicFrame>
          <p:nvGraphicFramePr>
            <p:cNvPr id="10" name="グラフ 9">
              <a:extLst>
                <a:ext uri="{FF2B5EF4-FFF2-40B4-BE49-F238E27FC236}">
                  <a16:creationId xmlns:a16="http://schemas.microsoft.com/office/drawing/2014/main" id="{CFA97A6F-88A1-8E83-FFD8-559912CFF427}"/>
                </a:ext>
              </a:extLst>
            </p:cNvPr>
            <p:cNvGraphicFramePr/>
            <p:nvPr/>
          </p:nvGraphicFramePr>
          <p:xfrm>
            <a:off x="-984961" y="2542876"/>
            <a:ext cx="3763642" cy="42299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EA104EA-8412-03EA-AD1B-08F38D6B8A19}"/>
                </a:ext>
              </a:extLst>
            </p:cNvPr>
            <p:cNvSpPr txBox="1"/>
            <p:nvPr/>
          </p:nvSpPr>
          <p:spPr>
            <a:xfrm>
              <a:off x="6514" y="6455023"/>
              <a:ext cx="1772311" cy="169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" altLang="ja-JP" sz="700" u="sng" dirty="0">
                  <a:solidFill>
                    <a:schemeClr val="accent1"/>
                  </a:solidFill>
                </a:rPr>
                <a:t>https://</a:t>
              </a:r>
              <a:r>
                <a:rPr kumimoji="1" lang="en" altLang="ja-JP" sz="700" u="sng" dirty="0" err="1">
                  <a:solidFill>
                    <a:schemeClr val="accent1"/>
                  </a:solidFill>
                </a:rPr>
                <a:t>www.inutome.jp</a:t>
              </a:r>
              <a:r>
                <a:rPr kumimoji="1" lang="en" altLang="ja-JP" sz="700" u="sng" dirty="0">
                  <a:solidFill>
                    <a:schemeClr val="accent1"/>
                  </a:solidFill>
                </a:rPr>
                <a:t>/c/column_9-148-35409.html</a:t>
              </a:r>
              <a:endParaRPr kumimoji="1" lang="ja-JP" altLang="en-US" sz="700" u="sng">
                <a:solidFill>
                  <a:schemeClr val="accent1"/>
                </a:solidFill>
              </a:endParaRPr>
            </a:p>
          </p:txBody>
        </p:sp>
      </p:grpSp>
      <p:sp>
        <p:nvSpPr>
          <p:cNvPr id="13" name="スライド番号プレースホルダー 12">
            <a:extLst>
              <a:ext uri="{FF2B5EF4-FFF2-40B4-BE49-F238E27FC236}">
                <a16:creationId xmlns:a16="http://schemas.microsoft.com/office/drawing/2014/main" id="{1C0F62B3-0C61-647A-53B2-0ED0B0D44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F0AAC75-1843-3CD8-E74D-C911C49353C3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148C9F5-5BDF-AB33-A7DD-A92E0FAABC9F}"/>
              </a:ext>
            </a:extLst>
          </p:cNvPr>
          <p:cNvSpPr txBox="1"/>
          <p:nvPr/>
        </p:nvSpPr>
        <p:spPr>
          <a:xfrm>
            <a:off x="546022" y="-11986"/>
            <a:ext cx="1437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背景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C3F3C33-C3EE-9E72-DAB6-94F21771FF83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D1F88BC8-E0EF-FF8E-23F4-431A9C279AB8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081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8F734E94-C417-A1E6-4B38-864E79FEE671}"/>
              </a:ext>
            </a:extLst>
          </p:cNvPr>
          <p:cNvGrpSpPr/>
          <p:nvPr/>
        </p:nvGrpSpPr>
        <p:grpSpPr>
          <a:xfrm>
            <a:off x="4020556" y="177115"/>
            <a:ext cx="5627320" cy="6498322"/>
            <a:chOff x="3094962" y="495257"/>
            <a:chExt cx="5627320" cy="6498322"/>
          </a:xfrm>
          <a:noFill/>
        </p:grpSpPr>
        <p:graphicFrame>
          <p:nvGraphicFramePr>
            <p:cNvPr id="3" name="グラフ 2">
              <a:extLst>
                <a:ext uri="{FF2B5EF4-FFF2-40B4-BE49-F238E27FC236}">
                  <a16:creationId xmlns:a16="http://schemas.microsoft.com/office/drawing/2014/main" id="{998A8469-AB0E-5B46-99AD-6ED26E0F0A73}"/>
                </a:ext>
              </a:extLst>
            </p:cNvPr>
            <p:cNvGraphicFramePr/>
            <p:nvPr/>
          </p:nvGraphicFramePr>
          <p:xfrm>
            <a:off x="3094962" y="495257"/>
            <a:ext cx="5627320" cy="649832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8BE47DC1-2F9E-3C40-A4B5-E3AE0E93E76E}"/>
                </a:ext>
              </a:extLst>
            </p:cNvPr>
            <p:cNvSpPr txBox="1"/>
            <p:nvPr/>
          </p:nvSpPr>
          <p:spPr>
            <a:xfrm>
              <a:off x="4679760" y="6577907"/>
              <a:ext cx="2457724" cy="20005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" altLang="ja-JP" sz="700" u="sng" dirty="0">
                  <a:hlinkClick r:id="rId4"/>
                </a:rPr>
                <a:t>https://www.aeonpet-memorial.com/column/pet-column/care/</a:t>
              </a:r>
              <a:endParaRPr kumimoji="1" lang="ja-JP" altLang="en-US" sz="700"/>
            </a:p>
          </p:txBody>
        </p:sp>
      </p:grp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7681EB4A-FC31-FDD0-D1CC-1F63E8E4C988}"/>
              </a:ext>
            </a:extLst>
          </p:cNvPr>
          <p:cNvGrpSpPr/>
          <p:nvPr/>
        </p:nvGrpSpPr>
        <p:grpSpPr>
          <a:xfrm>
            <a:off x="68324" y="1617881"/>
            <a:ext cx="4452160" cy="4978159"/>
            <a:chOff x="-984961" y="2542876"/>
            <a:chExt cx="3763642" cy="4229976"/>
          </a:xfrm>
        </p:grpSpPr>
        <p:graphicFrame>
          <p:nvGraphicFramePr>
            <p:cNvPr id="10" name="グラフ 9">
              <a:extLst>
                <a:ext uri="{FF2B5EF4-FFF2-40B4-BE49-F238E27FC236}">
                  <a16:creationId xmlns:a16="http://schemas.microsoft.com/office/drawing/2014/main" id="{CFA97A6F-88A1-8E83-FFD8-559912CFF427}"/>
                </a:ext>
              </a:extLst>
            </p:cNvPr>
            <p:cNvGraphicFramePr/>
            <p:nvPr/>
          </p:nvGraphicFramePr>
          <p:xfrm>
            <a:off x="-984961" y="2542876"/>
            <a:ext cx="3763642" cy="42299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EA104EA-8412-03EA-AD1B-08F38D6B8A19}"/>
                </a:ext>
              </a:extLst>
            </p:cNvPr>
            <p:cNvSpPr txBox="1"/>
            <p:nvPr/>
          </p:nvSpPr>
          <p:spPr>
            <a:xfrm>
              <a:off x="6514" y="6455023"/>
              <a:ext cx="1772311" cy="169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" altLang="ja-JP" sz="700" u="sng" dirty="0">
                  <a:solidFill>
                    <a:schemeClr val="accent1"/>
                  </a:solidFill>
                </a:rPr>
                <a:t>https://</a:t>
              </a:r>
              <a:r>
                <a:rPr kumimoji="1" lang="en" altLang="ja-JP" sz="700" u="sng" dirty="0" err="1">
                  <a:solidFill>
                    <a:schemeClr val="accent1"/>
                  </a:solidFill>
                </a:rPr>
                <a:t>www.inutome.jp</a:t>
              </a:r>
              <a:r>
                <a:rPr kumimoji="1" lang="en" altLang="ja-JP" sz="700" u="sng" dirty="0">
                  <a:solidFill>
                    <a:schemeClr val="accent1"/>
                  </a:solidFill>
                </a:rPr>
                <a:t>/c/column_9-148-35409.html</a:t>
              </a:r>
              <a:endParaRPr kumimoji="1" lang="ja-JP" altLang="en-US" sz="700" u="sng">
                <a:solidFill>
                  <a:schemeClr val="accent1"/>
                </a:solidFill>
              </a:endParaRPr>
            </a:p>
          </p:txBody>
        </p:sp>
      </p:grpSp>
      <p:sp>
        <p:nvSpPr>
          <p:cNvPr id="13" name="スライド番号プレースホルダー 12">
            <a:extLst>
              <a:ext uri="{FF2B5EF4-FFF2-40B4-BE49-F238E27FC236}">
                <a16:creationId xmlns:a16="http://schemas.microsoft.com/office/drawing/2014/main" id="{1C0F62B3-0C61-647A-53B2-0ED0B0D44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F0AAC75-1843-3CD8-E74D-C911C49353C3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148C9F5-5BDF-AB33-A7DD-A92E0FAABC9F}"/>
              </a:ext>
            </a:extLst>
          </p:cNvPr>
          <p:cNvSpPr txBox="1"/>
          <p:nvPr/>
        </p:nvSpPr>
        <p:spPr>
          <a:xfrm>
            <a:off x="546022" y="-11986"/>
            <a:ext cx="1437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背景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C3F3C33-C3EE-9E72-DAB6-94F21771FF83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D1F88BC8-E0EF-FF8E-23F4-431A9C279AB8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3759FBCA-B894-82FE-E77F-659C7C0E40A2}"/>
              </a:ext>
            </a:extLst>
          </p:cNvPr>
          <p:cNvGrpSpPr/>
          <p:nvPr/>
        </p:nvGrpSpPr>
        <p:grpSpPr>
          <a:xfrm>
            <a:off x="147666" y="969249"/>
            <a:ext cx="8848075" cy="5612962"/>
            <a:chOff x="147666" y="969249"/>
            <a:chExt cx="8848075" cy="5612962"/>
          </a:xfrm>
        </p:grpSpPr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10F8F4C2-C900-4C51-151B-A459FE21716B}"/>
                </a:ext>
              </a:extLst>
            </p:cNvPr>
            <p:cNvSpPr/>
            <p:nvPr/>
          </p:nvSpPr>
          <p:spPr>
            <a:xfrm>
              <a:off x="198482" y="969249"/>
              <a:ext cx="8747032" cy="561296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3E973A39-2763-6358-6B0A-2B35CFF7422F}"/>
                </a:ext>
              </a:extLst>
            </p:cNvPr>
            <p:cNvGrpSpPr/>
            <p:nvPr/>
          </p:nvGrpSpPr>
          <p:grpSpPr>
            <a:xfrm>
              <a:off x="147666" y="1005236"/>
              <a:ext cx="4212595" cy="3570208"/>
              <a:chOff x="149400" y="-260851"/>
              <a:chExt cx="4212595" cy="3570208"/>
            </a:xfrm>
          </p:grpSpPr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713BE446-3B6E-54CA-B052-81DAED9F9231}"/>
                  </a:ext>
                </a:extLst>
              </p:cNvPr>
              <p:cNvSpPr txBox="1"/>
              <p:nvPr/>
            </p:nvSpPr>
            <p:spPr>
              <a:xfrm>
                <a:off x="149400" y="262369"/>
                <a:ext cx="4212595" cy="3046988"/>
              </a:xfrm>
              <a:prstGeom prst="rect">
                <a:avLst/>
              </a:prstGeom>
              <a:solidFill>
                <a:srgbClr val="FF7E79">
                  <a:alpha val="2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 b="1">
                    <a:solidFill>
                      <a:srgbClr val="FF0000"/>
                    </a:solidFill>
                  </a:rPr>
                  <a:t>心理的利点</a:t>
                </a:r>
                <a:endParaRPr kumimoji="1" lang="en-US" altLang="ja-JP" sz="2400" b="1" dirty="0">
                  <a:solidFill>
                    <a:srgbClr val="FF0000"/>
                  </a:solidFill>
                </a:endParaRPr>
              </a:p>
              <a:p>
                <a:r>
                  <a:rPr kumimoji="1" lang="en-US" altLang="ja-JP" sz="2400" dirty="0"/>
                  <a:t>	-</a:t>
                </a:r>
                <a:r>
                  <a:rPr kumimoji="1" lang="ja-JP" altLang="en-US" sz="2400"/>
                  <a:t> うつの改善</a:t>
                </a:r>
                <a:endParaRPr kumimoji="1" lang="en-US" altLang="ja-JP" sz="2400" dirty="0"/>
              </a:p>
              <a:p>
                <a:r>
                  <a:rPr kumimoji="1" lang="en-US" altLang="ja-JP" sz="2400" dirty="0"/>
                  <a:t>	- </a:t>
                </a:r>
                <a:r>
                  <a:rPr kumimoji="1" lang="ja-JP" altLang="en-US" sz="2400"/>
                  <a:t>動機の増加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 b="1">
                    <a:solidFill>
                      <a:srgbClr val="FF0000"/>
                    </a:solidFill>
                  </a:rPr>
                  <a:t>生理的利点</a:t>
                </a:r>
                <a:endParaRPr kumimoji="1" lang="en-US" altLang="ja-JP" sz="2400" b="1" dirty="0">
                  <a:solidFill>
                    <a:srgbClr val="FF0000"/>
                  </a:solidFill>
                </a:endParaRPr>
              </a:p>
              <a:p>
                <a:r>
                  <a:rPr kumimoji="1" lang="en-US" altLang="ja-JP" sz="2400" dirty="0"/>
                  <a:t>	- </a:t>
                </a:r>
                <a:r>
                  <a:rPr kumimoji="1" lang="ja-JP" altLang="en-US" sz="2400"/>
                  <a:t>ストレスの減少</a:t>
                </a:r>
                <a:endParaRPr kumimoji="1" lang="en-US" altLang="ja-JP" sz="2400" dirty="0"/>
              </a:p>
              <a:p>
                <a:r>
                  <a:rPr kumimoji="1" lang="en-US" altLang="ja-JP" sz="2400" dirty="0"/>
                  <a:t>	- </a:t>
                </a:r>
                <a:r>
                  <a:rPr kumimoji="1" lang="ja-JP" altLang="en-US" sz="2400"/>
                  <a:t>血圧の低下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 b="1">
                    <a:solidFill>
                      <a:srgbClr val="FF0000"/>
                    </a:solidFill>
                  </a:rPr>
                  <a:t>社会的利点</a:t>
                </a:r>
                <a:endParaRPr kumimoji="1" lang="en-US" altLang="ja-JP" sz="2400" b="1" dirty="0">
                  <a:solidFill>
                    <a:srgbClr val="FF0000"/>
                  </a:solidFill>
                </a:endParaRPr>
              </a:p>
              <a:p>
                <a:r>
                  <a:rPr kumimoji="1" lang="en-US" altLang="ja-JP" sz="2400" dirty="0"/>
                  <a:t>	- </a:t>
                </a:r>
                <a:r>
                  <a:rPr kumimoji="1" lang="ja-JP" altLang="en-US" sz="2400"/>
                  <a:t>コミュニケーションの増加</a:t>
                </a:r>
                <a:endParaRPr kumimoji="1" lang="en-US" altLang="ja-JP" sz="2400" dirty="0"/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A0CDC01F-42E6-94D0-4F31-3A3F08447644}"/>
                  </a:ext>
                </a:extLst>
              </p:cNvPr>
              <p:cNvSpPr txBox="1"/>
              <p:nvPr/>
            </p:nvSpPr>
            <p:spPr>
              <a:xfrm>
                <a:off x="149400" y="-260851"/>
                <a:ext cx="4212595" cy="523220"/>
              </a:xfrm>
              <a:prstGeom prst="rect">
                <a:avLst/>
              </a:prstGeom>
              <a:gradFill flip="none" rotWithShape="1">
                <a:gsLst>
                  <a:gs pos="0">
                    <a:srgbClr val="FF4F4A"/>
                  </a:gs>
                  <a:gs pos="100000">
                    <a:srgbClr val="941100"/>
                  </a:gs>
                </a:gsLst>
                <a:lin ang="5400000" scaled="0"/>
                <a:tileRect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800" b="1">
                    <a:solidFill>
                      <a:schemeClr val="bg1"/>
                    </a:solidFill>
                  </a:rPr>
                  <a:t>アニマル・セラピーの利点</a:t>
                </a:r>
              </a:p>
            </p:txBody>
          </p:sp>
        </p:grpSp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8BE17CAD-7C91-06A6-0180-EF79BA306C66}"/>
                </a:ext>
              </a:extLst>
            </p:cNvPr>
            <p:cNvGrpSpPr/>
            <p:nvPr/>
          </p:nvGrpSpPr>
          <p:grpSpPr>
            <a:xfrm>
              <a:off x="4783740" y="1005236"/>
              <a:ext cx="4212001" cy="3570208"/>
              <a:chOff x="4953372" y="-260851"/>
              <a:chExt cx="4212001" cy="3570208"/>
            </a:xfrm>
          </p:grpSpPr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8374E9D3-8149-509B-B6AB-C6392A55C576}"/>
                  </a:ext>
                </a:extLst>
              </p:cNvPr>
              <p:cNvSpPr txBox="1"/>
              <p:nvPr/>
            </p:nvSpPr>
            <p:spPr>
              <a:xfrm>
                <a:off x="4953373" y="-260851"/>
                <a:ext cx="4212000" cy="523220"/>
              </a:xfrm>
              <a:prstGeom prst="rect">
                <a:avLst/>
              </a:prstGeom>
              <a:gradFill>
                <a:gsLst>
                  <a:gs pos="0">
                    <a:srgbClr val="0096FF"/>
                  </a:gs>
                  <a:gs pos="99000">
                    <a:srgbClr val="005493"/>
                  </a:gs>
                </a:gsLst>
                <a:lin ang="5400000" scaled="0"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800" b="1">
                    <a:solidFill>
                      <a:schemeClr val="bg1"/>
                    </a:solidFill>
                  </a:rPr>
                  <a:t>動物の問題点</a:t>
                </a:r>
              </a:p>
            </p:txBody>
          </p:sp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760FA96B-D4D8-216D-A7D7-CE8C3EF6F039}"/>
                  </a:ext>
                </a:extLst>
              </p:cNvPr>
              <p:cNvSpPr txBox="1"/>
              <p:nvPr/>
            </p:nvSpPr>
            <p:spPr>
              <a:xfrm>
                <a:off x="4953372" y="262369"/>
                <a:ext cx="4211999" cy="3046988"/>
              </a:xfrm>
              <a:prstGeom prst="rect">
                <a:avLst/>
              </a:prstGeom>
              <a:solidFill>
                <a:srgbClr val="76D6FF">
                  <a:alpha val="2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 b="1">
                    <a:solidFill>
                      <a:srgbClr val="0096FF"/>
                    </a:solidFill>
                  </a:rPr>
                  <a:t>アレルギー</a:t>
                </a:r>
                <a:endParaRPr kumimoji="1" lang="en-US" altLang="ja-JP" sz="2400" b="1" dirty="0">
                  <a:solidFill>
                    <a:srgbClr val="0096FF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 b="1">
                    <a:solidFill>
                      <a:srgbClr val="0096FF"/>
                    </a:solidFill>
                  </a:rPr>
                  <a:t>攻撃</a:t>
                </a:r>
                <a:endParaRPr kumimoji="1" lang="en-US" altLang="ja-JP" sz="2400" b="1" dirty="0">
                  <a:solidFill>
                    <a:srgbClr val="0096FF"/>
                  </a:solidFill>
                </a:endParaRPr>
              </a:p>
              <a:p>
                <a:r>
                  <a:rPr kumimoji="1" lang="en-US" altLang="ja-JP" sz="2400" dirty="0"/>
                  <a:t>	- </a:t>
                </a:r>
                <a:r>
                  <a:rPr kumimoji="1" lang="ja-JP" altLang="en-US" sz="2400"/>
                  <a:t>噛みつき</a:t>
                </a:r>
                <a:endParaRPr kumimoji="1" lang="en-US" altLang="ja-JP" sz="2400" dirty="0"/>
              </a:p>
              <a:p>
                <a:r>
                  <a:rPr kumimoji="1" lang="en-US" altLang="ja-JP" sz="2400" dirty="0"/>
                  <a:t>	- </a:t>
                </a:r>
                <a:r>
                  <a:rPr kumimoji="1" lang="ja-JP" altLang="en-US" sz="2400"/>
                  <a:t>引っかき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 b="1">
                    <a:solidFill>
                      <a:srgbClr val="0096FF"/>
                    </a:solidFill>
                  </a:rPr>
                  <a:t>人畜感染症</a:t>
                </a:r>
                <a:endParaRPr kumimoji="1" lang="en-US" altLang="ja-JP" sz="2400" b="1" dirty="0">
                  <a:solidFill>
                    <a:srgbClr val="0096FF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 b="1">
                    <a:solidFill>
                      <a:srgbClr val="0096FF"/>
                    </a:solidFill>
                  </a:rPr>
                  <a:t>住居問題</a:t>
                </a:r>
                <a:endParaRPr kumimoji="1" lang="en-US" altLang="ja-JP" sz="2400" b="1" dirty="0">
                  <a:solidFill>
                    <a:srgbClr val="0096FF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 b="1">
                    <a:solidFill>
                      <a:srgbClr val="0096FF"/>
                    </a:solidFill>
                  </a:rPr>
                  <a:t>衛生問題</a:t>
                </a:r>
                <a:endParaRPr kumimoji="1" lang="en-US" altLang="ja-JP" sz="2400" b="1" dirty="0">
                  <a:solidFill>
                    <a:srgbClr val="0096FF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 b="1">
                    <a:solidFill>
                      <a:srgbClr val="0096FF"/>
                    </a:solidFill>
                  </a:rPr>
                  <a:t>長期的に高コスト</a:t>
                </a:r>
                <a:r>
                  <a:rPr kumimoji="1" lang="en-US" altLang="ja-JP" sz="2400" dirty="0"/>
                  <a:t>		 </a:t>
                </a:r>
                <a:r>
                  <a:rPr kumimoji="1" lang="ja-JP" altLang="en-US" sz="2400"/>
                  <a:t>　など</a:t>
                </a:r>
                <a:endParaRPr kumimoji="1" lang="en-US" altLang="ja-JP" sz="2400" dirty="0"/>
              </a:p>
            </p:txBody>
          </p:sp>
        </p:grpSp>
      </p:grp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DDC01DA-F2A5-1E81-D659-03C7CD12CA5B}"/>
              </a:ext>
            </a:extLst>
          </p:cNvPr>
          <p:cNvSpPr txBox="1"/>
          <p:nvPr/>
        </p:nvSpPr>
        <p:spPr>
          <a:xfrm>
            <a:off x="1273503" y="5451934"/>
            <a:ext cx="65955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/>
              <a:t>ペットロボットの潜在的需要が大きい</a:t>
            </a:r>
          </a:p>
        </p:txBody>
      </p:sp>
      <p:sp>
        <p:nvSpPr>
          <p:cNvPr id="31" name="下矢印 30">
            <a:extLst>
              <a:ext uri="{FF2B5EF4-FFF2-40B4-BE49-F238E27FC236}">
                <a16:creationId xmlns:a16="http://schemas.microsoft.com/office/drawing/2014/main" id="{F109E536-7699-2882-18DB-48D35C69D980}"/>
              </a:ext>
            </a:extLst>
          </p:cNvPr>
          <p:cNvSpPr/>
          <p:nvPr/>
        </p:nvSpPr>
        <p:spPr>
          <a:xfrm>
            <a:off x="4304105" y="4823693"/>
            <a:ext cx="534390" cy="469972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6062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スライド番号プレースホルダー 12">
            <a:extLst>
              <a:ext uri="{FF2B5EF4-FFF2-40B4-BE49-F238E27FC236}">
                <a16:creationId xmlns:a16="http://schemas.microsoft.com/office/drawing/2014/main" id="{1C0F62B3-0C61-647A-53B2-0ED0B0D44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4713D8E-F466-D752-CC50-2F828DC3A572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7641AE7-27B4-936B-8B6B-FEF2080690A4}"/>
              </a:ext>
            </a:extLst>
          </p:cNvPr>
          <p:cNvSpPr txBox="1"/>
          <p:nvPr/>
        </p:nvSpPr>
        <p:spPr>
          <a:xfrm>
            <a:off x="546022" y="-11986"/>
            <a:ext cx="1437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背景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B2319E-B069-95B3-686B-0F76D68D7BD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0CEA348-F678-5028-3100-C97AAB267A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E3A3CCEB-87C7-081E-00F3-DA5BE9B07BA0}"/>
              </a:ext>
            </a:extLst>
          </p:cNvPr>
          <p:cNvSpPr txBox="1"/>
          <p:nvPr/>
        </p:nvSpPr>
        <p:spPr>
          <a:xfrm>
            <a:off x="1317356" y="818873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400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1E4E2FD6-516F-9440-3C55-5E84920E4C8F}"/>
              </a:ext>
            </a:extLst>
          </p:cNvPr>
          <p:cNvGrpSpPr/>
          <p:nvPr/>
        </p:nvGrpSpPr>
        <p:grpSpPr>
          <a:xfrm>
            <a:off x="147666" y="939309"/>
            <a:ext cx="4212595" cy="3570208"/>
            <a:chOff x="147666" y="939309"/>
            <a:chExt cx="4212595" cy="3570208"/>
          </a:xfrm>
        </p:grpSpPr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0ADC6A79-237A-E75A-9DCE-29C857D1D09E}"/>
                </a:ext>
              </a:extLst>
            </p:cNvPr>
            <p:cNvSpPr txBox="1"/>
            <p:nvPr/>
          </p:nvSpPr>
          <p:spPr>
            <a:xfrm>
              <a:off x="147666" y="1462529"/>
              <a:ext cx="4212595" cy="3046988"/>
            </a:xfrm>
            <a:prstGeom prst="rect">
              <a:avLst/>
            </a:prstGeom>
            <a:solidFill>
              <a:srgbClr val="FF7E79">
                <a:alpha val="29804"/>
              </a:srgbClr>
            </a:solidFill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ja-JP" altLang="en-US" sz="2400" b="1"/>
                <a:t>心理的利点</a:t>
              </a:r>
              <a:endParaRPr kumimoji="1" lang="en-US" altLang="ja-JP" sz="2400" b="1" dirty="0"/>
            </a:p>
            <a:p>
              <a:r>
                <a:rPr kumimoji="1" lang="en-US" altLang="ja-JP" sz="2400" dirty="0"/>
                <a:t>	-</a:t>
              </a:r>
              <a:r>
                <a:rPr kumimoji="1" lang="ja-JP" altLang="en-US" sz="2400"/>
                <a:t> うつの改善</a:t>
              </a:r>
              <a:endParaRPr kumimoji="1" lang="en-US" altLang="ja-JP" sz="2400" dirty="0"/>
            </a:p>
            <a:p>
              <a:r>
                <a:rPr kumimoji="1" lang="en-US" altLang="ja-JP" sz="2400" dirty="0"/>
                <a:t>	- </a:t>
              </a:r>
              <a:r>
                <a:rPr kumimoji="1" lang="ja-JP" altLang="en-US" sz="2400"/>
                <a:t>動機の増加</a:t>
              </a:r>
              <a:endParaRPr kumimoji="1" lang="en-US" altLang="ja-JP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ja-JP" altLang="en-US" sz="2400" b="1"/>
                <a:t>生理的利点</a:t>
              </a:r>
              <a:endParaRPr kumimoji="1" lang="en-US" altLang="ja-JP" sz="2400" b="1" dirty="0"/>
            </a:p>
            <a:p>
              <a:r>
                <a:rPr kumimoji="1" lang="en-US" altLang="ja-JP" sz="2400" dirty="0"/>
                <a:t>	- </a:t>
              </a:r>
              <a:r>
                <a:rPr kumimoji="1" lang="ja-JP" altLang="en-US" sz="2400"/>
                <a:t>ストレスの減少</a:t>
              </a:r>
              <a:endParaRPr kumimoji="1" lang="en-US" altLang="ja-JP" sz="2400" dirty="0"/>
            </a:p>
            <a:p>
              <a:r>
                <a:rPr kumimoji="1" lang="en-US" altLang="ja-JP" sz="2400" dirty="0"/>
                <a:t>	- </a:t>
              </a:r>
              <a:r>
                <a:rPr kumimoji="1" lang="ja-JP" altLang="en-US" sz="2400"/>
                <a:t>血圧の低下</a:t>
              </a:r>
              <a:endParaRPr kumimoji="1" lang="en-US" altLang="ja-JP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ja-JP" altLang="en-US" sz="2400" b="1"/>
                <a:t>社会的利点</a:t>
              </a:r>
              <a:endParaRPr kumimoji="1" lang="en-US" altLang="ja-JP" sz="2400" b="1" dirty="0"/>
            </a:p>
            <a:p>
              <a:r>
                <a:rPr kumimoji="1" lang="en-US" altLang="ja-JP" sz="2400" dirty="0"/>
                <a:t>	- </a:t>
              </a:r>
              <a:r>
                <a:rPr kumimoji="1" lang="ja-JP" altLang="en-US" sz="2400"/>
                <a:t>コミュニケーションの増加</a:t>
              </a:r>
              <a:endParaRPr kumimoji="1" lang="en-US" altLang="ja-JP" sz="2400" dirty="0"/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D06A9672-6B17-CBD1-C9B6-9956D8708438}"/>
                </a:ext>
              </a:extLst>
            </p:cNvPr>
            <p:cNvSpPr txBox="1"/>
            <p:nvPr/>
          </p:nvSpPr>
          <p:spPr>
            <a:xfrm>
              <a:off x="147666" y="939309"/>
              <a:ext cx="4212595" cy="523220"/>
            </a:xfrm>
            <a:prstGeom prst="rect">
              <a:avLst/>
            </a:prstGeom>
            <a:gradFill flip="none" rotWithShape="1">
              <a:gsLst>
                <a:gs pos="0">
                  <a:srgbClr val="FF4F4A"/>
                </a:gs>
                <a:gs pos="100000">
                  <a:srgbClr val="941100"/>
                </a:gs>
              </a:gsLst>
              <a:lin ang="5400000" scaled="0"/>
              <a:tileRect/>
            </a:gra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800" b="1">
                  <a:solidFill>
                    <a:schemeClr val="bg1"/>
                  </a:solidFill>
                </a:rPr>
                <a:t>アニマル・セラピーの利点</a:t>
              </a: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305DB3C-1496-99F0-E9A2-8BC0F210522F}"/>
              </a:ext>
            </a:extLst>
          </p:cNvPr>
          <p:cNvGrpSpPr/>
          <p:nvPr/>
        </p:nvGrpSpPr>
        <p:grpSpPr>
          <a:xfrm>
            <a:off x="4783740" y="939309"/>
            <a:ext cx="4212001" cy="3570208"/>
            <a:chOff x="4951638" y="939309"/>
            <a:chExt cx="4212001" cy="3570208"/>
          </a:xfrm>
        </p:grpSpPr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355C42C4-8E64-E637-C786-B8CB08084E9E}"/>
                </a:ext>
              </a:extLst>
            </p:cNvPr>
            <p:cNvSpPr txBox="1"/>
            <p:nvPr/>
          </p:nvSpPr>
          <p:spPr>
            <a:xfrm>
              <a:off x="4951639" y="939309"/>
              <a:ext cx="4212000" cy="523220"/>
            </a:xfrm>
            <a:prstGeom prst="rect">
              <a:avLst/>
            </a:prstGeom>
            <a:gradFill>
              <a:gsLst>
                <a:gs pos="0">
                  <a:srgbClr val="0096FF"/>
                </a:gs>
                <a:gs pos="99000">
                  <a:srgbClr val="005493"/>
                </a:gs>
              </a:gsLst>
              <a:lin ang="5400000" scaled="0"/>
            </a:gra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800" b="1">
                  <a:solidFill>
                    <a:schemeClr val="bg1"/>
                  </a:solidFill>
                </a:rPr>
                <a:t>動物の問題点</a:t>
              </a:r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289D8E23-12A2-71BE-0577-E1827B06F29D}"/>
                </a:ext>
              </a:extLst>
            </p:cNvPr>
            <p:cNvSpPr txBox="1"/>
            <p:nvPr/>
          </p:nvSpPr>
          <p:spPr>
            <a:xfrm>
              <a:off x="4951638" y="1462529"/>
              <a:ext cx="4211999" cy="3046988"/>
            </a:xfrm>
            <a:prstGeom prst="rect">
              <a:avLst/>
            </a:prstGeom>
            <a:solidFill>
              <a:srgbClr val="76D6FF">
                <a:alpha val="29804"/>
              </a:srgbClr>
            </a:solidFill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ja-JP" altLang="en-US" sz="2400" b="1"/>
                <a:t>アレルギー</a:t>
              </a:r>
              <a:endParaRPr kumimoji="1" lang="en-US" altLang="ja-JP" sz="2400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ja-JP" altLang="en-US" sz="2400" b="1"/>
                <a:t>攻撃</a:t>
              </a:r>
              <a:endParaRPr kumimoji="1" lang="en-US" altLang="ja-JP" sz="2400" b="1" dirty="0"/>
            </a:p>
            <a:p>
              <a:r>
                <a:rPr kumimoji="1" lang="en-US" altLang="ja-JP" sz="2400" dirty="0"/>
                <a:t>	- </a:t>
              </a:r>
              <a:r>
                <a:rPr kumimoji="1" lang="ja-JP" altLang="en-US" sz="2400"/>
                <a:t>噛みつき</a:t>
              </a:r>
              <a:endParaRPr kumimoji="1" lang="en-US" altLang="ja-JP" sz="2400" dirty="0"/>
            </a:p>
            <a:p>
              <a:r>
                <a:rPr kumimoji="1" lang="en-US" altLang="ja-JP" sz="2400" dirty="0"/>
                <a:t>	- </a:t>
              </a:r>
              <a:r>
                <a:rPr kumimoji="1" lang="ja-JP" altLang="en-US" sz="2400"/>
                <a:t>引っかき</a:t>
              </a:r>
              <a:endParaRPr kumimoji="1" lang="en-US" altLang="ja-JP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ja-JP" altLang="en-US" sz="2400" b="1"/>
                <a:t>人畜感染症</a:t>
              </a:r>
              <a:endParaRPr kumimoji="1" lang="en-US" altLang="ja-JP" sz="2400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ja-JP" altLang="en-US" sz="2400" b="1"/>
                <a:t>住居問題</a:t>
              </a:r>
              <a:endParaRPr kumimoji="1" lang="en-US" altLang="ja-JP" sz="2400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ja-JP" altLang="en-US" sz="2400" b="1"/>
                <a:t>衛生問題</a:t>
              </a:r>
              <a:endParaRPr kumimoji="1" lang="en-US" altLang="ja-JP" sz="2400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ja-JP" altLang="en-US" sz="2400" b="1"/>
                <a:t>長期的に高コスト</a:t>
              </a:r>
              <a:r>
                <a:rPr kumimoji="1" lang="en-US" altLang="ja-JP" sz="2400" dirty="0"/>
                <a:t>		 </a:t>
              </a:r>
              <a:r>
                <a:rPr kumimoji="1" lang="ja-JP" altLang="en-US" sz="2400"/>
                <a:t>　など</a:t>
              </a:r>
              <a:endParaRPr kumimoji="1" lang="en-US" altLang="ja-JP" sz="2400" dirty="0"/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242A715-4AE6-548C-4077-2FA2388B6C36}"/>
              </a:ext>
            </a:extLst>
          </p:cNvPr>
          <p:cNvGrpSpPr>
            <a:grpSpLocks noChangeAspect="1"/>
          </p:cNvGrpSpPr>
          <p:nvPr/>
        </p:nvGrpSpPr>
        <p:grpSpPr>
          <a:xfrm>
            <a:off x="723282" y="5330468"/>
            <a:ext cx="1840568" cy="1417318"/>
            <a:chOff x="-62757" y="4503586"/>
            <a:chExt cx="2655318" cy="2044712"/>
          </a:xfrm>
        </p:grpSpPr>
        <p:pic>
          <p:nvPicPr>
            <p:cNvPr id="50" name="図 49" descr="小さい, 座る, テーブル, 持つ が含まれている画像&#10;&#10;自動的に生成された説明">
              <a:extLst>
                <a:ext uri="{FF2B5EF4-FFF2-40B4-BE49-F238E27FC236}">
                  <a16:creationId xmlns:a16="http://schemas.microsoft.com/office/drawing/2014/main" id="{5E91322A-9052-76F8-0236-C2CBC6A18D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33742" y="4503586"/>
              <a:ext cx="1567227" cy="1733899"/>
            </a:xfrm>
            <a:prstGeom prst="rect">
              <a:avLst/>
            </a:prstGeom>
          </p:spPr>
        </p:pic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3F65975B-B8F2-A3FF-420E-FCB29BD86D05}"/>
                </a:ext>
              </a:extLst>
            </p:cNvPr>
            <p:cNvSpPr txBox="1"/>
            <p:nvPr/>
          </p:nvSpPr>
          <p:spPr>
            <a:xfrm>
              <a:off x="-62757" y="6237485"/>
              <a:ext cx="2655318" cy="3108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" altLang="ja-JP" sz="800" dirty="0">
                  <a:solidFill>
                    <a:schemeClr val="accent1"/>
                  </a:solidFill>
                </a:rPr>
                <a:t>https://</a:t>
              </a:r>
              <a:r>
                <a:rPr kumimoji="1" lang="en" altLang="ja-JP" sz="800" dirty="0" err="1">
                  <a:solidFill>
                    <a:schemeClr val="accent1"/>
                  </a:solidFill>
                </a:rPr>
                <a:t>aibo.sony.jp</a:t>
              </a:r>
              <a:r>
                <a:rPr kumimoji="1" lang="en" altLang="ja-JP" sz="800" dirty="0">
                  <a:solidFill>
                    <a:schemeClr val="accent1"/>
                  </a:solidFill>
                </a:rPr>
                <a:t>/feature/</a:t>
              </a:r>
              <a:r>
                <a:rPr kumimoji="1" lang="en" altLang="ja-JP" sz="800" dirty="0" err="1">
                  <a:solidFill>
                    <a:schemeClr val="accent1"/>
                  </a:solidFill>
                </a:rPr>
                <a:t>ichigomilk</a:t>
              </a:r>
              <a:r>
                <a:rPr kumimoji="1" lang="en" altLang="ja-JP" sz="800" dirty="0">
                  <a:solidFill>
                    <a:schemeClr val="accent1"/>
                  </a:solidFill>
                </a:rPr>
                <a:t>/</a:t>
              </a:r>
              <a:endParaRPr kumimoji="1" lang="ja-JP" altLang="en-US" sz="800">
                <a:solidFill>
                  <a:schemeClr val="accent1"/>
                </a:solidFill>
              </a:endParaRPr>
            </a:p>
          </p:txBody>
        </p:sp>
      </p:grp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DB773E31-2057-DBB0-5EDC-4D3F9538FDB4}"/>
              </a:ext>
            </a:extLst>
          </p:cNvPr>
          <p:cNvSpPr txBox="1"/>
          <p:nvPr/>
        </p:nvSpPr>
        <p:spPr>
          <a:xfrm>
            <a:off x="252801" y="4848071"/>
            <a:ext cx="2781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ペットロボットで代用</a:t>
            </a:r>
            <a:endParaRPr kumimoji="1" lang="en-US" altLang="ja-JP" sz="2400" dirty="0"/>
          </a:p>
        </p:txBody>
      </p:sp>
      <p:sp>
        <p:nvSpPr>
          <p:cNvPr id="55" name="下矢印 54">
            <a:extLst>
              <a:ext uri="{FF2B5EF4-FFF2-40B4-BE49-F238E27FC236}">
                <a16:creationId xmlns:a16="http://schemas.microsoft.com/office/drawing/2014/main" id="{D1D1AED4-BE65-9044-083F-098116E99DA6}"/>
              </a:ext>
            </a:extLst>
          </p:cNvPr>
          <p:cNvSpPr/>
          <p:nvPr/>
        </p:nvSpPr>
        <p:spPr>
          <a:xfrm rot="16200000">
            <a:off x="3281413" y="4843917"/>
            <a:ext cx="534390" cy="469972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7FDF47C4-D9B0-CE42-CC5C-EFC7C6AFBFEA}"/>
              </a:ext>
            </a:extLst>
          </p:cNvPr>
          <p:cNvSpPr txBox="1"/>
          <p:nvPr/>
        </p:nvSpPr>
        <p:spPr>
          <a:xfrm>
            <a:off x="4062884" y="4845173"/>
            <a:ext cx="1018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飽きる</a:t>
            </a:r>
          </a:p>
        </p:txBody>
      </p: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E0D4F866-1B45-CA68-E8DB-2AC238E11116}"/>
              </a:ext>
            </a:extLst>
          </p:cNvPr>
          <p:cNvSpPr txBox="1"/>
          <p:nvPr/>
        </p:nvSpPr>
        <p:spPr>
          <a:xfrm>
            <a:off x="5154836" y="5503192"/>
            <a:ext cx="33009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400"/>
              <a:t>感情の理解が不十分</a:t>
            </a:r>
            <a:endParaRPr kumimoji="1" lang="en-US" altLang="ja-JP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400"/>
              <a:t>行動が単純</a:t>
            </a:r>
            <a:endParaRPr kumimoji="1"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993493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2292190" y="49357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07BBD5F-FBDC-B09A-8F1B-176B846919B1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CD6E7D6-E84E-67DA-860E-FC1298D94275}"/>
              </a:ext>
            </a:extLst>
          </p:cNvPr>
          <p:cNvSpPr txBox="1"/>
          <p:nvPr/>
        </p:nvSpPr>
        <p:spPr>
          <a:xfrm>
            <a:off x="546021" y="-11986"/>
            <a:ext cx="7279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実験環境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鏡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見本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認識結果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3CE8865-2251-0464-502D-6CC4D3138D1B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AF593823-D836-400B-350F-207E1C5DCF99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角丸四角形 70">
            <a:extLst>
              <a:ext uri="{FF2B5EF4-FFF2-40B4-BE49-F238E27FC236}">
                <a16:creationId xmlns:a16="http://schemas.microsoft.com/office/drawing/2014/main" id="{04A27A8C-E491-1CC1-4EAD-D7D4E66091D7}"/>
              </a:ext>
            </a:extLst>
          </p:cNvPr>
          <p:cNvSpPr/>
          <p:nvPr/>
        </p:nvSpPr>
        <p:spPr>
          <a:xfrm>
            <a:off x="50800" y="807439"/>
            <a:ext cx="1286298" cy="675022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2"/>
                </a:solidFill>
              </a:rPr>
              <a:t>事前調査</a:t>
            </a:r>
          </a:p>
        </p:txBody>
      </p:sp>
      <p:sp>
        <p:nvSpPr>
          <p:cNvPr id="73" name="角丸四角形 72">
            <a:extLst>
              <a:ext uri="{FF2B5EF4-FFF2-40B4-BE49-F238E27FC236}">
                <a16:creationId xmlns:a16="http://schemas.microsoft.com/office/drawing/2014/main" id="{DA599620-C62F-ED87-6D32-9CD3D08A303C}"/>
              </a:ext>
            </a:extLst>
          </p:cNvPr>
          <p:cNvSpPr/>
          <p:nvPr/>
        </p:nvSpPr>
        <p:spPr>
          <a:xfrm>
            <a:off x="4705330" y="807439"/>
            <a:ext cx="1286298" cy="675022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感情表現</a:t>
            </a:r>
            <a:endParaRPr kumimoji="1" lang="en-US" altLang="ja-JP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角丸四角形 74">
            <a:extLst>
              <a:ext uri="{FF2B5EF4-FFF2-40B4-BE49-F238E27FC236}">
                <a16:creationId xmlns:a16="http://schemas.microsoft.com/office/drawing/2014/main" id="{80C5F893-7C75-3E8F-9B3E-712DFE48C0C1}"/>
              </a:ext>
            </a:extLst>
          </p:cNvPr>
          <p:cNvSpPr/>
          <p:nvPr/>
        </p:nvSpPr>
        <p:spPr>
          <a:xfrm>
            <a:off x="6256840" y="807439"/>
            <a:ext cx="1284854" cy="675022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2"/>
                </a:solidFill>
              </a:rPr>
              <a:t>事後調査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5466D26C-2188-84F8-9BD3-7F37AD581B87}"/>
              </a:ext>
            </a:extLst>
          </p:cNvPr>
          <p:cNvSpPr/>
          <p:nvPr/>
        </p:nvSpPr>
        <p:spPr>
          <a:xfrm>
            <a:off x="3153820" y="807439"/>
            <a:ext cx="1286298" cy="675022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2"/>
                </a:solidFill>
              </a:rPr>
              <a:t>練習</a:t>
            </a:r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DA83841C-C95B-4D10-63A2-23679D256F58}"/>
              </a:ext>
            </a:extLst>
          </p:cNvPr>
          <p:cNvSpPr/>
          <p:nvPr/>
        </p:nvSpPr>
        <p:spPr>
          <a:xfrm>
            <a:off x="7806902" y="807439"/>
            <a:ext cx="1286298" cy="675022"/>
          </a:xfrm>
          <a:prstGeom prst="roundRect">
            <a:avLst/>
          </a:prstGeom>
          <a:noFill/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rgbClr val="FF4F4A"/>
                </a:solidFill>
              </a:rPr>
              <a:t>評価</a:t>
            </a:r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34E6DAF3-F223-AD08-936C-FD3B7D5C8D3B}"/>
              </a:ext>
            </a:extLst>
          </p:cNvPr>
          <p:cNvSpPr/>
          <p:nvPr/>
        </p:nvSpPr>
        <p:spPr>
          <a:xfrm>
            <a:off x="1602310" y="807439"/>
            <a:ext cx="1286298" cy="675022"/>
          </a:xfrm>
          <a:prstGeom prst="roundRect">
            <a:avLst/>
          </a:prstGeom>
          <a:noFill/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rgbClr val="FF4F4A"/>
                </a:solidFill>
              </a:rPr>
              <a:t>認識結果</a:t>
            </a:r>
          </a:p>
        </p:txBody>
      </p:sp>
      <p:sp>
        <p:nvSpPr>
          <p:cNvPr id="18" name="下矢印 17">
            <a:extLst>
              <a:ext uri="{FF2B5EF4-FFF2-40B4-BE49-F238E27FC236}">
                <a16:creationId xmlns:a16="http://schemas.microsoft.com/office/drawing/2014/main" id="{BE15A484-58CA-109C-F3EE-5C8563827C0E}"/>
              </a:ext>
            </a:extLst>
          </p:cNvPr>
          <p:cNvSpPr/>
          <p:nvPr/>
        </p:nvSpPr>
        <p:spPr>
          <a:xfrm rot="16200000">
            <a:off x="1300080" y="1084111"/>
            <a:ext cx="339248" cy="121678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/>
          </a:p>
        </p:txBody>
      </p:sp>
      <p:sp>
        <p:nvSpPr>
          <p:cNvPr id="20" name="下矢印 19">
            <a:extLst>
              <a:ext uri="{FF2B5EF4-FFF2-40B4-BE49-F238E27FC236}">
                <a16:creationId xmlns:a16="http://schemas.microsoft.com/office/drawing/2014/main" id="{6E568BF8-10B5-3C2B-DF13-0BEBB90BA1F0}"/>
              </a:ext>
            </a:extLst>
          </p:cNvPr>
          <p:cNvSpPr/>
          <p:nvPr/>
        </p:nvSpPr>
        <p:spPr>
          <a:xfrm rot="16200000">
            <a:off x="2851590" y="1084111"/>
            <a:ext cx="339248" cy="121678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/>
          </a:p>
        </p:txBody>
      </p:sp>
      <p:sp>
        <p:nvSpPr>
          <p:cNvPr id="21" name="下矢印 20">
            <a:extLst>
              <a:ext uri="{FF2B5EF4-FFF2-40B4-BE49-F238E27FC236}">
                <a16:creationId xmlns:a16="http://schemas.microsoft.com/office/drawing/2014/main" id="{DE92F96B-F6BE-A358-67FA-C0B8F578C176}"/>
              </a:ext>
            </a:extLst>
          </p:cNvPr>
          <p:cNvSpPr/>
          <p:nvPr/>
        </p:nvSpPr>
        <p:spPr>
          <a:xfrm rot="16200000">
            <a:off x="4403100" y="1084111"/>
            <a:ext cx="339248" cy="121678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/>
          </a:p>
        </p:txBody>
      </p:sp>
      <p:sp>
        <p:nvSpPr>
          <p:cNvPr id="22" name="下矢印 21">
            <a:extLst>
              <a:ext uri="{FF2B5EF4-FFF2-40B4-BE49-F238E27FC236}">
                <a16:creationId xmlns:a16="http://schemas.microsoft.com/office/drawing/2014/main" id="{9117ADF3-4CB4-2A85-6C45-216FE393736B}"/>
              </a:ext>
            </a:extLst>
          </p:cNvPr>
          <p:cNvSpPr/>
          <p:nvPr/>
        </p:nvSpPr>
        <p:spPr>
          <a:xfrm rot="16200000">
            <a:off x="5954610" y="1084111"/>
            <a:ext cx="339248" cy="121678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/>
          </a:p>
        </p:txBody>
      </p:sp>
      <p:sp>
        <p:nvSpPr>
          <p:cNvPr id="23" name="下矢印 22">
            <a:extLst>
              <a:ext uri="{FF2B5EF4-FFF2-40B4-BE49-F238E27FC236}">
                <a16:creationId xmlns:a16="http://schemas.microsoft.com/office/drawing/2014/main" id="{3EC14140-EAFC-0CFA-570C-D21501CD5B60}"/>
              </a:ext>
            </a:extLst>
          </p:cNvPr>
          <p:cNvSpPr/>
          <p:nvPr/>
        </p:nvSpPr>
        <p:spPr>
          <a:xfrm rot="16200000">
            <a:off x="7504676" y="1084111"/>
            <a:ext cx="339248" cy="121678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/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88001463-F6C5-6F2B-0D8A-B432F1010F8E}"/>
              </a:ext>
            </a:extLst>
          </p:cNvPr>
          <p:cNvGrpSpPr>
            <a:grpSpLocks noChangeAspect="1"/>
          </p:cNvGrpSpPr>
          <p:nvPr/>
        </p:nvGrpSpPr>
        <p:grpSpPr>
          <a:xfrm>
            <a:off x="1317599" y="1822144"/>
            <a:ext cx="6508800" cy="4767051"/>
            <a:chOff x="3367813" y="2663138"/>
            <a:chExt cx="8784000" cy="6433998"/>
          </a:xfrm>
        </p:grpSpPr>
        <p:pic>
          <p:nvPicPr>
            <p:cNvPr id="38" name="図 37">
              <a:extLst>
                <a:ext uri="{FF2B5EF4-FFF2-40B4-BE49-F238E27FC236}">
                  <a16:creationId xmlns:a16="http://schemas.microsoft.com/office/drawing/2014/main" id="{649F3DC5-4637-7E3C-1D7F-BE02E00232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367813" y="2936928"/>
              <a:ext cx="8784000" cy="6160208"/>
            </a:xfrm>
            <a:prstGeom prst="rect">
              <a:avLst/>
            </a:prstGeom>
          </p:spPr>
        </p:pic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223412CC-EEAE-867D-4303-CCA32A98FBD1}"/>
                </a:ext>
              </a:extLst>
            </p:cNvPr>
            <p:cNvSpPr txBox="1"/>
            <p:nvPr/>
          </p:nvSpPr>
          <p:spPr>
            <a:xfrm>
              <a:off x="3988364" y="2663138"/>
              <a:ext cx="1857535" cy="6231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Camera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C9F1DBBC-1B99-B63D-6CAB-1776B4FC6835}"/>
                </a:ext>
              </a:extLst>
            </p:cNvPr>
            <p:cNvSpPr txBox="1"/>
            <p:nvPr/>
          </p:nvSpPr>
          <p:spPr>
            <a:xfrm>
              <a:off x="7302482" y="2851971"/>
              <a:ext cx="914663" cy="6231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ED3F1C4B-6C45-E23A-91F0-2F7DB8BE751F}"/>
                </a:ext>
              </a:extLst>
            </p:cNvPr>
            <p:cNvSpPr txBox="1"/>
            <p:nvPr/>
          </p:nvSpPr>
          <p:spPr>
            <a:xfrm>
              <a:off x="4847870" y="3894610"/>
              <a:ext cx="1638139" cy="6231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Mirror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636B67A1-B3FF-CCC9-85E0-8DF1BA9BB9BA}"/>
                </a:ext>
              </a:extLst>
            </p:cNvPr>
            <p:cNvSpPr txBox="1"/>
            <p:nvPr/>
          </p:nvSpPr>
          <p:spPr>
            <a:xfrm>
              <a:off x="5759755" y="7483448"/>
              <a:ext cx="2024691" cy="153698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Emotion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</a:t>
              </a:r>
            </a:p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56A16281-CAE6-D0C6-2089-9E2326B601E7}"/>
                </a:ext>
              </a:extLst>
            </p:cNvPr>
            <p:cNvSpPr txBox="1"/>
            <p:nvPr/>
          </p:nvSpPr>
          <p:spPr>
            <a:xfrm>
              <a:off x="7842897" y="6124253"/>
              <a:ext cx="1914994" cy="6231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Monitor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1384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A8A8BA6B-1E64-AA65-48E5-121FB8199F58}"/>
              </a:ext>
            </a:extLst>
          </p:cNvPr>
          <p:cNvGrpSpPr/>
          <p:nvPr/>
        </p:nvGrpSpPr>
        <p:grpSpPr>
          <a:xfrm>
            <a:off x="-432812" y="518540"/>
            <a:ext cx="5685035" cy="5820919"/>
            <a:chOff x="-432812" y="518540"/>
            <a:chExt cx="5685035" cy="5820919"/>
          </a:xfrm>
        </p:grpSpPr>
        <p:graphicFrame>
          <p:nvGraphicFramePr>
            <p:cNvPr id="3" name="グラフ 2">
              <a:extLst>
                <a:ext uri="{FF2B5EF4-FFF2-40B4-BE49-F238E27FC236}">
                  <a16:creationId xmlns:a16="http://schemas.microsoft.com/office/drawing/2014/main" id="{998A8469-AB0E-5B46-99AD-6ED26E0F0A7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88966638"/>
                </p:ext>
              </p:extLst>
            </p:nvPr>
          </p:nvGraphicFramePr>
          <p:xfrm>
            <a:off x="-432812" y="518540"/>
            <a:ext cx="5685035" cy="582091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8BE47DC1-2F9E-3C40-A4B5-E3AE0E93E76E}"/>
                </a:ext>
              </a:extLst>
            </p:cNvPr>
            <p:cNvSpPr txBox="1"/>
            <p:nvPr/>
          </p:nvSpPr>
          <p:spPr>
            <a:xfrm>
              <a:off x="1180843" y="6037430"/>
              <a:ext cx="245772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sz="700" u="sng" dirty="0">
                  <a:hlinkClick r:id="rId4"/>
                </a:rPr>
                <a:t>https://www.aeonpet-memorial.com/column/pet-column/care/</a:t>
              </a:r>
              <a:endParaRPr kumimoji="1" lang="ja-JP" altLang="en-US" sz="700"/>
            </a:p>
          </p:txBody>
        </p:sp>
      </p:grpSp>
      <p:sp>
        <p:nvSpPr>
          <p:cNvPr id="13" name="スライド番号プレースホルダー 12">
            <a:extLst>
              <a:ext uri="{FF2B5EF4-FFF2-40B4-BE49-F238E27FC236}">
                <a16:creationId xmlns:a16="http://schemas.microsoft.com/office/drawing/2014/main" id="{1C0F62B3-0C61-647A-53B2-0ED0B0D44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59C7-6F6B-304A-B2C0-52DEF662737D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F0AAC75-1843-3CD8-E74D-C911C49353C3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148C9F5-5BDF-AB33-A7DD-A92E0FAABC9F}"/>
              </a:ext>
            </a:extLst>
          </p:cNvPr>
          <p:cNvSpPr txBox="1"/>
          <p:nvPr/>
        </p:nvSpPr>
        <p:spPr>
          <a:xfrm>
            <a:off x="546022" y="-11986"/>
            <a:ext cx="1437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背景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C3F3C33-C3EE-9E72-DAB6-94F21771FF83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D1F88BC8-E0EF-FF8E-23F4-431A9C279AB8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C400B73C-40B0-730C-34AE-F25758F7CC5A}"/>
              </a:ext>
            </a:extLst>
          </p:cNvPr>
          <p:cNvGrpSpPr/>
          <p:nvPr/>
        </p:nvGrpSpPr>
        <p:grpSpPr>
          <a:xfrm>
            <a:off x="4632053" y="1002160"/>
            <a:ext cx="4212595" cy="4494952"/>
            <a:chOff x="4632053" y="1002160"/>
            <a:chExt cx="4212595" cy="4494952"/>
          </a:xfrm>
        </p:grpSpPr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C2FF853B-8A44-A042-4B61-FD3DCB0517E2}"/>
                </a:ext>
              </a:extLst>
            </p:cNvPr>
            <p:cNvGrpSpPr/>
            <p:nvPr/>
          </p:nvGrpSpPr>
          <p:grpSpPr>
            <a:xfrm>
              <a:off x="4632053" y="1002160"/>
              <a:ext cx="4212595" cy="1723549"/>
              <a:chOff x="149400" y="-260851"/>
              <a:chExt cx="4212595" cy="1723549"/>
            </a:xfrm>
          </p:grpSpPr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23E2522F-5551-B2A5-5DF5-EA9D6AA4B63D}"/>
                  </a:ext>
                </a:extLst>
              </p:cNvPr>
              <p:cNvSpPr txBox="1"/>
              <p:nvPr/>
            </p:nvSpPr>
            <p:spPr>
              <a:xfrm>
                <a:off x="149400" y="262369"/>
                <a:ext cx="4212595" cy="1200329"/>
              </a:xfrm>
              <a:prstGeom prst="rect">
                <a:avLst/>
              </a:prstGeom>
              <a:solidFill>
                <a:srgbClr val="FF7E79">
                  <a:alpha val="2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心理的利点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生理的利点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社会的利点</a:t>
                </a:r>
                <a:endParaRPr kumimoji="1" lang="en-US" altLang="ja-JP" sz="2400" dirty="0"/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2A088248-04B8-6F06-EC9B-5C59B255B906}"/>
                  </a:ext>
                </a:extLst>
              </p:cNvPr>
              <p:cNvSpPr txBox="1"/>
              <p:nvPr/>
            </p:nvSpPr>
            <p:spPr>
              <a:xfrm>
                <a:off x="149400" y="-260851"/>
                <a:ext cx="4212595" cy="523220"/>
              </a:xfrm>
              <a:prstGeom prst="rect">
                <a:avLst/>
              </a:prstGeom>
              <a:gradFill flip="none" rotWithShape="1">
                <a:gsLst>
                  <a:gs pos="0">
                    <a:srgbClr val="FF4F4A"/>
                  </a:gs>
                  <a:gs pos="100000">
                    <a:srgbClr val="941100"/>
                  </a:gs>
                </a:gsLst>
                <a:lin ang="5400000" scaled="0"/>
                <a:tileRect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800" b="1">
                    <a:solidFill>
                      <a:schemeClr val="bg1"/>
                    </a:solidFill>
                  </a:rPr>
                  <a:t>アニマル・セラピーの利点</a:t>
                </a:r>
              </a:p>
            </p:txBody>
          </p:sp>
        </p:grpSp>
        <p:grpSp>
          <p:nvGrpSpPr>
            <p:cNvPr id="17" name="グループ化 16">
              <a:extLst>
                <a:ext uri="{FF2B5EF4-FFF2-40B4-BE49-F238E27FC236}">
                  <a16:creationId xmlns:a16="http://schemas.microsoft.com/office/drawing/2014/main" id="{6ECDAA3C-DB20-03F0-E608-41D5C0C8D529}"/>
                </a:ext>
              </a:extLst>
            </p:cNvPr>
            <p:cNvGrpSpPr/>
            <p:nvPr/>
          </p:nvGrpSpPr>
          <p:grpSpPr>
            <a:xfrm>
              <a:off x="4632647" y="3034900"/>
              <a:ext cx="4212001" cy="2462212"/>
              <a:chOff x="4953372" y="-260851"/>
              <a:chExt cx="4212001" cy="2462212"/>
            </a:xfrm>
          </p:grpSpPr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57A9C89C-AC45-03FD-8FF9-32053F98EEA6}"/>
                  </a:ext>
                </a:extLst>
              </p:cNvPr>
              <p:cNvSpPr txBox="1"/>
              <p:nvPr/>
            </p:nvSpPr>
            <p:spPr>
              <a:xfrm>
                <a:off x="4953373" y="-260851"/>
                <a:ext cx="4212000" cy="523220"/>
              </a:xfrm>
              <a:prstGeom prst="rect">
                <a:avLst/>
              </a:prstGeom>
              <a:gradFill>
                <a:gsLst>
                  <a:gs pos="0">
                    <a:srgbClr val="0096FF"/>
                  </a:gs>
                  <a:gs pos="99000">
                    <a:srgbClr val="005493"/>
                  </a:gs>
                </a:gsLst>
                <a:lin ang="5400000" scaled="0"/>
              </a:gra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800" b="1">
                    <a:solidFill>
                      <a:schemeClr val="bg1"/>
                    </a:solidFill>
                  </a:rPr>
                  <a:t>動物の問題点</a:t>
                </a:r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5F8A6B22-FC37-FCE0-DC4B-3681F8319522}"/>
                  </a:ext>
                </a:extLst>
              </p:cNvPr>
              <p:cNvSpPr txBox="1"/>
              <p:nvPr/>
            </p:nvSpPr>
            <p:spPr>
              <a:xfrm>
                <a:off x="4953372" y="262369"/>
                <a:ext cx="4211999" cy="1938992"/>
              </a:xfrm>
              <a:prstGeom prst="rect">
                <a:avLst/>
              </a:prstGeom>
              <a:solidFill>
                <a:srgbClr val="76D6FF">
                  <a:alpha val="29804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アレルギー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噛みつき，引っかき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人畜感染症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住居問題</a:t>
                </a:r>
                <a:endParaRPr kumimoji="1" lang="en-US" altLang="ja-JP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長期的に高コスト</a:t>
                </a:r>
                <a:r>
                  <a:rPr kumimoji="1" lang="en-US" altLang="ja-JP" sz="2400" dirty="0"/>
                  <a:t>		 </a:t>
                </a:r>
                <a:r>
                  <a:rPr kumimoji="1" lang="ja-JP" altLang="en-US" sz="2400"/>
                  <a:t>　など</a:t>
                </a:r>
                <a:endParaRPr kumimoji="1" lang="en-US" altLang="ja-JP" sz="2400" dirty="0"/>
              </a:p>
            </p:txBody>
          </p:sp>
        </p:grpSp>
      </p:grp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FD8AC291-89DB-81E4-5202-8C04CE66F21E}"/>
              </a:ext>
            </a:extLst>
          </p:cNvPr>
          <p:cNvGrpSpPr/>
          <p:nvPr/>
        </p:nvGrpSpPr>
        <p:grpSpPr>
          <a:xfrm>
            <a:off x="4813680" y="5905713"/>
            <a:ext cx="4104395" cy="535721"/>
            <a:chOff x="4844551" y="6077848"/>
            <a:chExt cx="4104395" cy="535721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3BAC0B5D-F080-F6E4-8470-3373D3074EF4}"/>
                </a:ext>
              </a:extLst>
            </p:cNvPr>
            <p:cNvSpPr txBox="1"/>
            <p:nvPr/>
          </p:nvSpPr>
          <p:spPr>
            <a:xfrm>
              <a:off x="5452687" y="6077848"/>
              <a:ext cx="34962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800" b="1" u="sng"/>
                <a:t>潜在的需要が大きい</a:t>
              </a:r>
            </a:p>
          </p:txBody>
        </p:sp>
        <p:sp>
          <p:nvSpPr>
            <p:cNvPr id="24" name="下矢印 23">
              <a:extLst>
                <a:ext uri="{FF2B5EF4-FFF2-40B4-BE49-F238E27FC236}">
                  <a16:creationId xmlns:a16="http://schemas.microsoft.com/office/drawing/2014/main" id="{E288D9C3-A6DA-531C-DDF7-6E67BDE7E75C}"/>
                </a:ext>
              </a:extLst>
            </p:cNvPr>
            <p:cNvSpPr/>
            <p:nvPr/>
          </p:nvSpPr>
          <p:spPr>
            <a:xfrm rot="16200000">
              <a:off x="4812342" y="6111388"/>
              <a:ext cx="534390" cy="469972"/>
            </a:xfrm>
            <a:prstGeom prst="down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7332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6B3FE80-D626-C5D2-1F30-A3A44911A0B2}"/>
              </a:ext>
            </a:extLst>
          </p:cNvPr>
          <p:cNvGrpSpPr>
            <a:grpSpLocks noChangeAspect="1"/>
          </p:cNvGrpSpPr>
          <p:nvPr/>
        </p:nvGrpSpPr>
        <p:grpSpPr>
          <a:xfrm>
            <a:off x="-163723" y="2940353"/>
            <a:ext cx="4121387" cy="4601040"/>
            <a:chOff x="6243911" y="3201570"/>
            <a:chExt cx="3258272" cy="3637475"/>
          </a:xfrm>
        </p:grpSpPr>
        <p:grpSp>
          <p:nvGrpSpPr>
            <p:cNvPr id="63" name="グループ化 62">
              <a:extLst>
                <a:ext uri="{FF2B5EF4-FFF2-40B4-BE49-F238E27FC236}">
                  <a16:creationId xmlns:a16="http://schemas.microsoft.com/office/drawing/2014/main" id="{4132E828-0072-3D85-4B45-8EE41EB84B3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243911" y="3289729"/>
              <a:ext cx="3258272" cy="3549316"/>
              <a:chOff x="956974" y="1904427"/>
              <a:chExt cx="3753923" cy="4093653"/>
            </a:xfrm>
          </p:grpSpPr>
          <p:pic>
            <p:nvPicPr>
              <p:cNvPr id="64" name="グラフィックス 63" descr="ユーザー 単色塗りつぶし">
                <a:extLst>
                  <a:ext uri="{FF2B5EF4-FFF2-40B4-BE49-F238E27FC236}">
                    <a16:creationId xmlns:a16="http://schemas.microsoft.com/office/drawing/2014/main" id="{223D28BC-4C54-6665-E8E4-E242209334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/>
            </p:blipFill>
            <p:spPr>
              <a:xfrm>
                <a:off x="2555890" y="1904427"/>
                <a:ext cx="1607927" cy="1607927"/>
              </a:xfrm>
              <a:prstGeom prst="rect">
                <a:avLst/>
              </a:prstGeom>
            </p:spPr>
          </p:pic>
          <p:pic>
            <p:nvPicPr>
              <p:cNvPr id="65" name="図 64">
                <a:extLst>
                  <a:ext uri="{FF2B5EF4-FFF2-40B4-BE49-F238E27FC236}">
                    <a16:creationId xmlns:a16="http://schemas.microsoft.com/office/drawing/2014/main" id="{D3A7077B-4B6E-90A9-5D20-7A7A73E423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956974" y="2244157"/>
                <a:ext cx="3753923" cy="3753923"/>
              </a:xfrm>
              <a:prstGeom prst="rect">
                <a:avLst/>
              </a:prstGeom>
            </p:spPr>
          </p:pic>
          <p:pic>
            <p:nvPicPr>
              <p:cNvPr id="66" name="グラフィックス 65" descr="モニター 単色塗りつぶし">
                <a:extLst>
                  <a:ext uri="{FF2B5EF4-FFF2-40B4-BE49-F238E27FC236}">
                    <a16:creationId xmlns:a16="http://schemas.microsoft.com/office/drawing/2014/main" id="{46BFDCBD-7AE4-2D97-82A5-F59F7B730C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405141" y="2255656"/>
                <a:ext cx="1506545" cy="1506545"/>
              </a:xfrm>
              <a:prstGeom prst="rect">
                <a:avLst/>
              </a:prstGeom>
            </p:spPr>
          </p:pic>
        </p:grp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E8811A8B-9944-C1BC-4CD2-A126C3C498E9}"/>
                </a:ext>
              </a:extLst>
            </p:cNvPr>
            <p:cNvSpPr txBox="1"/>
            <p:nvPr/>
          </p:nvSpPr>
          <p:spPr>
            <a:xfrm flipH="1">
              <a:off x="6871427" y="3201570"/>
              <a:ext cx="1090277" cy="291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/>
                <a:t>被験者</a:t>
              </a:r>
            </a:p>
          </p:txBody>
        </p:sp>
        <p:pic>
          <p:nvPicPr>
            <p:cNvPr id="69" name="グラフィックス 68" descr="Web カメラ 枠線">
              <a:extLst>
                <a:ext uri="{FF2B5EF4-FFF2-40B4-BE49-F238E27FC236}">
                  <a16:creationId xmlns:a16="http://schemas.microsoft.com/office/drawing/2014/main" id="{6EC4A97F-4DA3-1F33-43E1-AC37E6BB6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246812" y="3431036"/>
              <a:ext cx="425127" cy="425127"/>
            </a:xfrm>
            <a:prstGeom prst="rect">
              <a:avLst/>
            </a:prstGeom>
          </p:spPr>
        </p:pic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438D5D9-3525-4226-88BE-0EB8930BD7CF}"/>
              </a:ext>
            </a:extLst>
          </p:cNvPr>
          <p:cNvSpPr txBox="1"/>
          <p:nvPr/>
        </p:nvSpPr>
        <p:spPr>
          <a:xfrm>
            <a:off x="262077" y="1445055"/>
            <a:ext cx="1314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u="sng"/>
              <a:t>イメージ図</a:t>
            </a:r>
            <a:endParaRPr kumimoji="1" lang="ja-JP" altLang="en-US" u="sng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78804D7-25AC-F535-842C-9CA0F84638D1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607"/>
          <a:stretch/>
        </p:blipFill>
        <p:spPr>
          <a:xfrm>
            <a:off x="4150776" y="811016"/>
            <a:ext cx="4749755" cy="5819551"/>
          </a:xfrm>
          <a:prstGeom prst="rect">
            <a:avLst/>
          </a:prstGeom>
          <a:ln w="28575">
            <a:solidFill>
              <a:schemeClr val="tx2"/>
            </a:solidFill>
          </a:ln>
        </p:spPr>
      </p:pic>
      <p:pic>
        <p:nvPicPr>
          <p:cNvPr id="10" name="グラフィックス 9" descr="散布図 単色塗りつぶし">
            <a:extLst>
              <a:ext uri="{FF2B5EF4-FFF2-40B4-BE49-F238E27FC236}">
                <a16:creationId xmlns:a16="http://schemas.microsoft.com/office/drawing/2014/main" id="{5DAC0B5B-C4C6-B33C-E46F-039971D172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548904" y="3720792"/>
            <a:ext cx="914400" cy="914400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503DCE-FBB4-D2B3-9426-9871C058D780}"/>
              </a:ext>
            </a:extLst>
          </p:cNvPr>
          <p:cNvSpPr txBox="1"/>
          <p:nvPr/>
        </p:nvSpPr>
        <p:spPr>
          <a:xfrm>
            <a:off x="2525821" y="1833928"/>
            <a:ext cx="1091966" cy="12003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凡例</a:t>
            </a:r>
          </a:p>
          <a:p>
            <a:pPr algn="ctr"/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</a:p>
          <a:p>
            <a:pPr algn="ctr"/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お手本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4602EDA-8EFF-F45C-CDAA-907B7691C49D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BA82A73-5CD3-985C-03BA-87439216277A}"/>
              </a:ext>
            </a:extLst>
          </p:cNvPr>
          <p:cNvSpPr txBox="1"/>
          <p:nvPr/>
        </p:nvSpPr>
        <p:spPr>
          <a:xfrm>
            <a:off x="546021" y="-11986"/>
            <a:ext cx="7279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認識結果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4EB7AD4-5751-F051-078E-E3F47A8B39E4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FF1F7F61-64CA-5BB1-AC90-FDEBB5ED5185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8270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F36B1FDE-A8F5-AE4C-8840-139464A426BC}"/>
              </a:ext>
            </a:extLst>
          </p:cNvPr>
          <p:cNvGraphicFramePr>
            <a:graphicFrameLocks/>
          </p:cNvGraphicFramePr>
          <p:nvPr/>
        </p:nvGraphicFramePr>
        <p:xfrm>
          <a:off x="4572000" y="1209082"/>
          <a:ext cx="432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正解数の比較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3C44456C-E8EC-0231-1850-74777833B17C}"/>
              </a:ext>
            </a:extLst>
          </p:cNvPr>
          <p:cNvGraphicFramePr>
            <a:graphicFrameLocks/>
          </p:cNvGraphicFramePr>
          <p:nvPr/>
        </p:nvGraphicFramePr>
        <p:xfrm>
          <a:off x="122665" y="1209082"/>
          <a:ext cx="432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12494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45961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各感情の平均スコア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013AEEC8-1842-D7F6-5325-021C963D33F9}"/>
              </a:ext>
            </a:extLst>
          </p:cNvPr>
          <p:cNvGraphicFramePr>
            <a:graphicFrameLocks/>
          </p:cNvGraphicFramePr>
          <p:nvPr/>
        </p:nvGraphicFramePr>
        <p:xfrm>
          <a:off x="252000" y="1209082"/>
          <a:ext cx="864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583590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6942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各感情のスコア推移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(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見本なし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)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9700066B-8121-EC78-1083-4DD50A2987EB}"/>
              </a:ext>
            </a:extLst>
          </p:cNvPr>
          <p:cNvGraphicFramePr>
            <a:graphicFrameLocks/>
          </p:cNvGraphicFramePr>
          <p:nvPr/>
        </p:nvGraphicFramePr>
        <p:xfrm>
          <a:off x="252000" y="1209082"/>
          <a:ext cx="864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478772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6952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各感情のスコア推移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(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見本あり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)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9700066B-8121-EC78-1083-4DD50A2987EB}"/>
              </a:ext>
            </a:extLst>
          </p:cNvPr>
          <p:cNvGraphicFramePr>
            <a:graphicFrameLocks/>
          </p:cNvGraphicFramePr>
          <p:nvPr/>
        </p:nvGraphicFramePr>
        <p:xfrm>
          <a:off x="252000" y="1209082"/>
          <a:ext cx="864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284948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84EA43A4-0706-4B80-48E2-DF33186CB60D}"/>
              </a:ext>
            </a:extLst>
          </p:cNvPr>
          <p:cNvSpPr/>
          <p:nvPr/>
        </p:nvSpPr>
        <p:spPr>
          <a:xfrm>
            <a:off x="502475" y="217638"/>
            <a:ext cx="211232" cy="646331"/>
          </a:xfrm>
          <a:prstGeom prst="rect">
            <a:avLst/>
          </a:prstGeom>
          <a:pattFill prst="wdUpDiag">
            <a:fgClr>
              <a:schemeClr val="tx2"/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4FF8A3E5-5AB5-8701-0453-607FBDFF0812}"/>
              </a:ext>
            </a:extLst>
          </p:cNvPr>
          <p:cNvSpPr txBox="1"/>
          <p:nvPr/>
        </p:nvSpPr>
        <p:spPr>
          <a:xfrm>
            <a:off x="799179" y="20194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kumimoji="1" lang="ja-JP" altLang="en-US" sz="4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2C9F8DBC-A372-FE69-8B31-0B5E858D60A7}"/>
              </a:ext>
            </a:extLst>
          </p:cNvPr>
          <p:cNvSpPr/>
          <p:nvPr/>
        </p:nvSpPr>
        <p:spPr>
          <a:xfrm rot="10800000">
            <a:off x="493997" y="938584"/>
            <a:ext cx="8355067" cy="8646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4000"/>
                  <a:lumOff val="26000"/>
                  <a:alpha val="8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04B293EF-F308-817F-BB83-72105F05C36E}"/>
              </a:ext>
            </a:extLst>
          </p:cNvPr>
          <p:cNvSpPr txBox="1"/>
          <p:nvPr/>
        </p:nvSpPr>
        <p:spPr>
          <a:xfrm>
            <a:off x="1397985" y="185456"/>
            <a:ext cx="75328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各感情のスコア推移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(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練習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+</a:t>
            </a:r>
            <a:r>
              <a:rPr kumimoji="1" lang="ja-JP" altLang="en-US" sz="4000">
                <a:solidFill>
                  <a:schemeClr val="tx2"/>
                </a:solidFill>
                <a:latin typeface="Verdana" pitchFamily="34" charset="0"/>
              </a:rPr>
              <a:t>見本</a:t>
            </a:r>
            <a:r>
              <a:rPr kumimoji="1" lang="en-US" altLang="ja-JP" sz="4000" dirty="0">
                <a:solidFill>
                  <a:schemeClr val="tx2"/>
                </a:solidFill>
                <a:latin typeface="Verdana" pitchFamily="34" charset="0"/>
              </a:rPr>
              <a:t>)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214324-4564-DC2A-2A95-9FD11DB5DBAE}"/>
              </a:ext>
            </a:extLst>
          </p:cNvPr>
          <p:cNvSpPr/>
          <p:nvPr/>
        </p:nvSpPr>
        <p:spPr>
          <a:xfrm>
            <a:off x="5307839" y="3571571"/>
            <a:ext cx="2977658" cy="67502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グラフ 3">
            <a:extLst>
              <a:ext uri="{FF2B5EF4-FFF2-40B4-BE49-F238E27FC236}">
                <a16:creationId xmlns:a16="http://schemas.microsoft.com/office/drawing/2014/main" id="{9700066B-8121-EC78-1083-4DD50A2987EB}"/>
              </a:ext>
            </a:extLst>
          </p:cNvPr>
          <p:cNvGraphicFramePr>
            <a:graphicFrameLocks/>
          </p:cNvGraphicFramePr>
          <p:nvPr/>
        </p:nvGraphicFramePr>
        <p:xfrm>
          <a:off x="252000" y="1212876"/>
          <a:ext cx="8640000" cy="54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83013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下矢印 13">
            <a:extLst>
              <a:ext uri="{FF2B5EF4-FFF2-40B4-BE49-F238E27FC236}">
                <a16:creationId xmlns:a16="http://schemas.microsoft.com/office/drawing/2014/main" id="{91620F8A-6270-724C-8B98-93247D2BE6A9}"/>
              </a:ext>
            </a:extLst>
          </p:cNvPr>
          <p:cNvSpPr/>
          <p:nvPr/>
        </p:nvSpPr>
        <p:spPr>
          <a:xfrm rot="16200000">
            <a:off x="3608076" y="2766995"/>
            <a:ext cx="534390" cy="469972"/>
          </a:xfrm>
          <a:prstGeom prst="down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504CE755-C91F-8D48-9575-53FAD3AB48CB}"/>
              </a:ext>
            </a:extLst>
          </p:cNvPr>
          <p:cNvSpPr txBox="1"/>
          <p:nvPr/>
        </p:nvSpPr>
        <p:spPr>
          <a:xfrm>
            <a:off x="777966" y="886591"/>
            <a:ext cx="75880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感情表現に基づき，行動するロボットを開発する．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1" lang="ja-JP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→ 飽きの効果軽減を期待</a:t>
            </a:r>
            <a:endParaRPr kumimoji="1" lang="en-US" altLang="ja-JP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スライド番号プレースホルダー 2">
            <a:extLst>
              <a:ext uri="{FF2B5EF4-FFF2-40B4-BE49-F238E27FC236}">
                <a16:creationId xmlns:a16="http://schemas.microsoft.com/office/drawing/2014/main" id="{9E046DB0-E343-843F-AFD2-5B824F5A7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F20DEF90-C2B1-961F-0FDE-874CFA7ACB1F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7693665-32BD-7A64-E20A-EF7A855DEDD1}"/>
              </a:ext>
            </a:extLst>
          </p:cNvPr>
          <p:cNvSpPr txBox="1"/>
          <p:nvPr/>
        </p:nvSpPr>
        <p:spPr>
          <a:xfrm>
            <a:off x="546022" y="-11986"/>
            <a:ext cx="1437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目的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DABEF5D-878A-66AE-EFAD-87289514E388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1EB8B0C2-FF06-07D2-5AD2-EDE55559C383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B21851A6-A5F3-871F-13DF-EA70B40D044A}"/>
              </a:ext>
            </a:extLst>
          </p:cNvPr>
          <p:cNvGrpSpPr/>
          <p:nvPr/>
        </p:nvGrpSpPr>
        <p:grpSpPr>
          <a:xfrm>
            <a:off x="753100" y="2126578"/>
            <a:ext cx="3898611" cy="4490876"/>
            <a:chOff x="753100" y="2126578"/>
            <a:chExt cx="3898611" cy="4490876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7F172FC4-8292-124D-86F8-8F2B4017DF0D}"/>
                </a:ext>
              </a:extLst>
            </p:cNvPr>
            <p:cNvGrpSpPr/>
            <p:nvPr/>
          </p:nvGrpSpPr>
          <p:grpSpPr>
            <a:xfrm>
              <a:off x="1096592" y="2126578"/>
              <a:ext cx="3555119" cy="4490876"/>
              <a:chOff x="1082519" y="2212002"/>
              <a:chExt cx="3483244" cy="4490876"/>
            </a:xfrm>
          </p:grpSpPr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A4F39DAF-C12B-ED47-8CD2-1584AECE6C1F}"/>
                  </a:ext>
                </a:extLst>
              </p:cNvPr>
              <p:cNvSpPr txBox="1"/>
              <p:nvPr/>
            </p:nvSpPr>
            <p:spPr>
              <a:xfrm>
                <a:off x="1122705" y="5687215"/>
                <a:ext cx="3443058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ja-JP" altLang="en-US" sz="2400" u="sng"/>
                  <a:t>情動の伝染が起きない</a:t>
                </a:r>
                <a:endParaRPr kumimoji="1" lang="en-US" altLang="ja-JP" sz="2400" u="sng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kumimoji="1" lang="en-US" altLang="ja-JP" sz="11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ja-JP" altLang="en-US" sz="2400"/>
                  <a:t>行動が単純</a:t>
                </a:r>
                <a:endParaRPr kumimoji="1" lang="en-US" altLang="ja-JP" sz="2400" dirty="0"/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C3EF29F8-604C-2949-8774-C2D1061E358B}"/>
                  </a:ext>
                </a:extLst>
              </p:cNvPr>
              <p:cNvGrpSpPr/>
              <p:nvPr/>
            </p:nvGrpSpPr>
            <p:grpSpPr>
              <a:xfrm>
                <a:off x="1082519" y="2212002"/>
                <a:ext cx="1840568" cy="1915706"/>
                <a:chOff x="1082519" y="2212002"/>
                <a:chExt cx="1840568" cy="1915706"/>
              </a:xfrm>
            </p:grpSpPr>
            <p:pic>
              <p:nvPicPr>
                <p:cNvPr id="22" name="図 21" descr="小さい, 座る, テーブル, 持つ が含まれている画像&#10;&#10;自動的に生成された説明">
                  <a:extLst>
                    <a:ext uri="{FF2B5EF4-FFF2-40B4-BE49-F238E27FC236}">
                      <a16:creationId xmlns:a16="http://schemas.microsoft.com/office/drawing/2014/main" id="{7B17C6D1-9959-BB4A-8F83-8AB80E7A54D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1235032" y="2212002"/>
                  <a:ext cx="1535541" cy="1733899"/>
                </a:xfrm>
                <a:prstGeom prst="rect">
                  <a:avLst/>
                </a:prstGeom>
              </p:spPr>
            </p:pic>
            <p:sp>
              <p:nvSpPr>
                <p:cNvPr id="23" name="テキスト ボックス 22">
                  <a:extLst>
                    <a:ext uri="{FF2B5EF4-FFF2-40B4-BE49-F238E27FC236}">
                      <a16:creationId xmlns:a16="http://schemas.microsoft.com/office/drawing/2014/main" id="{78197876-DA13-1F43-82F8-8457CCCFA3F1}"/>
                    </a:ext>
                  </a:extLst>
                </p:cNvPr>
                <p:cNvSpPr txBox="1"/>
                <p:nvPr/>
              </p:nvSpPr>
              <p:spPr>
                <a:xfrm>
                  <a:off x="1082519" y="3912264"/>
                  <a:ext cx="1840568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" altLang="ja-JP" sz="800" dirty="0">
                      <a:solidFill>
                        <a:schemeClr val="accent1"/>
                      </a:solidFill>
                    </a:rPr>
                    <a:t>https://</a:t>
                  </a:r>
                  <a:r>
                    <a:rPr kumimoji="1" lang="en" altLang="ja-JP" sz="800" dirty="0" err="1">
                      <a:solidFill>
                        <a:schemeClr val="accent1"/>
                      </a:solidFill>
                    </a:rPr>
                    <a:t>aibo.sony.jp</a:t>
                  </a:r>
                  <a:r>
                    <a:rPr kumimoji="1" lang="en" altLang="ja-JP" sz="800" dirty="0">
                      <a:solidFill>
                        <a:schemeClr val="accent1"/>
                      </a:solidFill>
                    </a:rPr>
                    <a:t>/feature/</a:t>
                  </a:r>
                  <a:r>
                    <a:rPr kumimoji="1" lang="en" altLang="ja-JP" sz="800" dirty="0" err="1">
                      <a:solidFill>
                        <a:schemeClr val="accent1"/>
                      </a:solidFill>
                    </a:rPr>
                    <a:t>ichigomilk</a:t>
                  </a:r>
                  <a:r>
                    <a:rPr kumimoji="1" lang="en" altLang="ja-JP" sz="800" dirty="0">
                      <a:solidFill>
                        <a:schemeClr val="accent1"/>
                      </a:solidFill>
                    </a:rPr>
                    <a:t>/</a:t>
                  </a:r>
                  <a:endParaRPr kumimoji="1" lang="ja-JP" altLang="en-US" sz="800">
                    <a:solidFill>
                      <a:schemeClr val="accent1"/>
                    </a:solidFill>
                  </a:endParaRPr>
                </a:p>
              </p:txBody>
            </p:sp>
          </p:grpSp>
        </p:grp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75CF2F9B-118E-B63E-FEC8-669E2E64FCF1}"/>
                </a:ext>
              </a:extLst>
            </p:cNvPr>
            <p:cNvSpPr/>
            <p:nvPr/>
          </p:nvSpPr>
          <p:spPr>
            <a:xfrm>
              <a:off x="753100" y="5130199"/>
              <a:ext cx="1283802" cy="369332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原因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93EBF5C8-9F7B-DD3B-C559-82B5DA4D11B5}"/>
                </a:ext>
              </a:extLst>
            </p:cNvPr>
            <p:cNvSpPr/>
            <p:nvPr/>
          </p:nvSpPr>
          <p:spPr>
            <a:xfrm>
              <a:off x="753100" y="4129539"/>
              <a:ext cx="1283802" cy="369332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問題点</a:t>
              </a:r>
              <a:endPara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17B9A93E-9505-E366-6351-DEC37E6E9D27}"/>
                </a:ext>
              </a:extLst>
            </p:cNvPr>
            <p:cNvSpPr txBox="1"/>
            <p:nvPr/>
          </p:nvSpPr>
          <p:spPr>
            <a:xfrm>
              <a:off x="1137608" y="4601131"/>
              <a:ext cx="13644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kumimoji="1" lang="ja-JP" altLang="en-US" sz="2400"/>
                <a:t>飽きる</a:t>
              </a:r>
              <a:endParaRPr kumimoji="1" lang="en-US" altLang="ja-JP" sz="2400" dirty="0"/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5CC1D1C1-8283-3FB7-878F-23FFBA59E72D}"/>
              </a:ext>
            </a:extLst>
          </p:cNvPr>
          <p:cNvGrpSpPr/>
          <p:nvPr/>
        </p:nvGrpSpPr>
        <p:grpSpPr>
          <a:xfrm>
            <a:off x="4398199" y="1941662"/>
            <a:ext cx="4748003" cy="4521419"/>
            <a:chOff x="4398199" y="1941662"/>
            <a:chExt cx="4748003" cy="4521419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0A341E13-8EE6-4987-34D4-0CC2F2180E27}"/>
                </a:ext>
              </a:extLst>
            </p:cNvPr>
            <p:cNvGrpSpPr/>
            <p:nvPr/>
          </p:nvGrpSpPr>
          <p:grpSpPr>
            <a:xfrm>
              <a:off x="4937463" y="4029024"/>
              <a:ext cx="3669475" cy="2434057"/>
              <a:chOff x="5311984" y="4029774"/>
              <a:chExt cx="3669475" cy="2434057"/>
            </a:xfrm>
          </p:grpSpPr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724FE840-3526-9548-999E-2A86201AF22F}"/>
                  </a:ext>
                </a:extLst>
              </p:cNvPr>
              <p:cNvGrpSpPr/>
              <p:nvPr/>
            </p:nvGrpSpPr>
            <p:grpSpPr>
              <a:xfrm>
                <a:off x="5311984" y="4029774"/>
                <a:ext cx="3669475" cy="2434057"/>
                <a:chOff x="5296394" y="3789153"/>
                <a:chExt cx="3669475" cy="2434057"/>
              </a:xfrm>
            </p:grpSpPr>
            <p:sp>
              <p:nvSpPr>
                <p:cNvPr id="21" name="角丸四角形 20">
                  <a:extLst>
                    <a:ext uri="{FF2B5EF4-FFF2-40B4-BE49-F238E27FC236}">
                      <a16:creationId xmlns:a16="http://schemas.microsoft.com/office/drawing/2014/main" id="{C2D3C0F6-F392-3843-B4C2-2CED04CA2250}"/>
                    </a:ext>
                  </a:extLst>
                </p:cNvPr>
                <p:cNvSpPr/>
                <p:nvPr/>
              </p:nvSpPr>
              <p:spPr>
                <a:xfrm>
                  <a:off x="5296394" y="4019986"/>
                  <a:ext cx="3669475" cy="2203224"/>
                </a:xfrm>
                <a:prstGeom prst="roundRect">
                  <a:avLst/>
                </a:prstGeom>
                <a:noFill/>
                <a:ln w="38100">
                  <a:solidFill>
                    <a:schemeClr val="tx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" name="テキスト ボックス 14">
                  <a:extLst>
                    <a:ext uri="{FF2B5EF4-FFF2-40B4-BE49-F238E27FC236}">
                      <a16:creationId xmlns:a16="http://schemas.microsoft.com/office/drawing/2014/main" id="{0A95EB0A-DB67-F840-8B25-FD7AB89DDE8A}"/>
                    </a:ext>
                  </a:extLst>
                </p:cNvPr>
                <p:cNvSpPr txBox="1"/>
                <p:nvPr/>
              </p:nvSpPr>
              <p:spPr>
                <a:xfrm>
                  <a:off x="6239932" y="3789153"/>
                  <a:ext cx="1718755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JP" altLang="en-US" sz="2400" u="sng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感情</a:t>
                  </a:r>
                  <a:r>
                    <a:rPr kumimoji="1" lang="ja-JP" altLang="en-US" sz="24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で学習</a:t>
                  </a:r>
                  <a:endParaRPr kumimoji="1" lang="en-US" altLang="ja-JP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0" name="テキスト ボックス 19">
                  <a:extLst>
                    <a:ext uri="{FF2B5EF4-FFF2-40B4-BE49-F238E27FC236}">
                      <a16:creationId xmlns:a16="http://schemas.microsoft.com/office/drawing/2014/main" id="{9FC4FAF0-A15D-214D-97F9-629B60EAEC3F}"/>
                    </a:ext>
                  </a:extLst>
                </p:cNvPr>
                <p:cNvSpPr txBox="1"/>
                <p:nvPr/>
              </p:nvSpPr>
              <p:spPr>
                <a:xfrm>
                  <a:off x="5411701" y="4521433"/>
                  <a:ext cx="2024600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JP" altLang="en-US" sz="24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表情</a:t>
                  </a:r>
                  <a:endPara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ctr"/>
                  <a:r>
                    <a:rPr kumimoji="1" lang="ja-JP" altLang="en-US" sz="24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テキスト</a:t>
                  </a:r>
                  <a:endParaRPr kumimoji="1" lang="en-US" altLang="ja-JP" sz="2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ctr"/>
                  <a:r>
                    <a:rPr kumimoji="1" lang="ja-JP" altLang="en-US" sz="24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音響情報</a:t>
                  </a:r>
                  <a:endParaRPr kumimoji="1" lang="en-US" altLang="ja-JP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5ECB3675-8842-AA60-AC0A-905C945AC8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567198" y="4899283"/>
                <a:ext cx="1236311" cy="925872"/>
              </a:xfrm>
              <a:prstGeom prst="rect">
                <a:avLst/>
              </a:prstGeom>
            </p:spPr>
          </p:pic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F4FAB6AD-94CC-2544-820C-120C816BE6B9}"/>
                </a:ext>
              </a:extLst>
            </p:cNvPr>
            <p:cNvGrpSpPr/>
            <p:nvPr/>
          </p:nvGrpSpPr>
          <p:grpSpPr>
            <a:xfrm>
              <a:off x="4398199" y="1941662"/>
              <a:ext cx="4748003" cy="2002601"/>
              <a:chOff x="4398199" y="1941662"/>
              <a:chExt cx="4748003" cy="2002601"/>
            </a:xfrm>
          </p:grpSpPr>
          <p:pic>
            <p:nvPicPr>
              <p:cNvPr id="16" name="図 15">
                <a:extLst>
                  <a:ext uri="{FF2B5EF4-FFF2-40B4-BE49-F238E27FC236}">
                    <a16:creationId xmlns:a16="http://schemas.microsoft.com/office/drawing/2014/main" id="{C2A13D0E-B00D-929E-FC03-C6A16C90BC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501517" y="2044762"/>
                <a:ext cx="2644685" cy="1796400"/>
              </a:xfrm>
              <a:prstGeom prst="rect">
                <a:avLst/>
              </a:prstGeom>
            </p:spPr>
          </p:pic>
          <p:pic>
            <p:nvPicPr>
              <p:cNvPr id="17" name="図 16">
                <a:extLst>
                  <a:ext uri="{FF2B5EF4-FFF2-40B4-BE49-F238E27FC236}">
                    <a16:creationId xmlns:a16="http://schemas.microsoft.com/office/drawing/2014/main" id="{05E780D2-FAB9-8295-07D3-4D4EC54A15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98199" y="1941662"/>
                <a:ext cx="2002601" cy="200260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71692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CC7E352-1643-F369-960C-AFE6E6958F0F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AF6AEEF-8886-4727-99FF-F54A830521B6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提案システム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6C3F67BC-DFF0-AD92-D50F-027C15DA4049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B7F2B823-595D-6929-0CB7-52BE35CAF2E2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01044C1F-9D01-1A90-0BB2-AE6E2A6DF3A1}"/>
              </a:ext>
            </a:extLst>
          </p:cNvPr>
          <p:cNvSpPr txBox="1"/>
          <p:nvPr/>
        </p:nvSpPr>
        <p:spPr>
          <a:xfrm>
            <a:off x="5984640" y="2226828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52FAF54D-9E80-EC9E-A6CD-7EF3CC6BAB56}"/>
              </a:ext>
            </a:extLst>
          </p:cNvPr>
          <p:cNvGrpSpPr/>
          <p:nvPr/>
        </p:nvGrpSpPr>
        <p:grpSpPr>
          <a:xfrm>
            <a:off x="296253" y="978922"/>
            <a:ext cx="3490302" cy="2886378"/>
            <a:chOff x="1016072" y="2976919"/>
            <a:chExt cx="3490303" cy="2886378"/>
          </a:xfrm>
        </p:grpSpPr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B651D0F4-1407-48BA-46D2-EE14F3209803}"/>
                </a:ext>
              </a:extLst>
            </p:cNvPr>
            <p:cNvGrpSpPr/>
            <p:nvPr/>
          </p:nvGrpSpPr>
          <p:grpSpPr>
            <a:xfrm>
              <a:off x="1864048" y="2976919"/>
              <a:ext cx="2642327" cy="2886378"/>
              <a:chOff x="921796" y="1654169"/>
              <a:chExt cx="3385118" cy="3802394"/>
            </a:xfrm>
          </p:grpSpPr>
          <p:sp>
            <p:nvSpPr>
              <p:cNvPr id="28" name="平行四辺形 27">
                <a:extLst>
                  <a:ext uri="{FF2B5EF4-FFF2-40B4-BE49-F238E27FC236}">
                    <a16:creationId xmlns:a16="http://schemas.microsoft.com/office/drawing/2014/main" id="{1ABAC4AB-F76B-045D-A1EA-D85155DCEAFB}"/>
                  </a:ext>
                </a:extLst>
              </p:cNvPr>
              <p:cNvSpPr/>
              <p:nvPr/>
            </p:nvSpPr>
            <p:spPr>
              <a:xfrm>
                <a:off x="921796" y="4643478"/>
                <a:ext cx="3382653" cy="813085"/>
              </a:xfrm>
              <a:prstGeom prst="parallelogram">
                <a:avLst/>
              </a:prstGeom>
              <a:noFill/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80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ロボット制御</a:t>
                </a:r>
                <a:endParaRPr kumimoji="1" lang="en-US" altLang="ja-JP" sz="2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平行四辺形 29">
                <a:extLst>
                  <a:ext uri="{FF2B5EF4-FFF2-40B4-BE49-F238E27FC236}">
                    <a16:creationId xmlns:a16="http://schemas.microsoft.com/office/drawing/2014/main" id="{379F4D24-B87A-036E-639B-6F0CE0A465CA}"/>
                  </a:ext>
                </a:extLst>
              </p:cNvPr>
              <p:cNvSpPr/>
              <p:nvPr/>
            </p:nvSpPr>
            <p:spPr>
              <a:xfrm>
                <a:off x="921796" y="3148821"/>
                <a:ext cx="3382653" cy="813088"/>
              </a:xfrm>
              <a:prstGeom prst="parallelogram">
                <a:avLst/>
              </a:prstGeom>
              <a:noFill/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80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行動決定</a:t>
                </a:r>
                <a:endParaRPr kumimoji="1" lang="en-US" altLang="ja-JP" sz="2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平行四辺形 31">
                <a:extLst>
                  <a:ext uri="{FF2B5EF4-FFF2-40B4-BE49-F238E27FC236}">
                    <a16:creationId xmlns:a16="http://schemas.microsoft.com/office/drawing/2014/main" id="{8CFA2216-93B5-497A-B44B-3DD25C302FDC}"/>
                  </a:ext>
                </a:extLst>
              </p:cNvPr>
              <p:cNvSpPr/>
              <p:nvPr/>
            </p:nvSpPr>
            <p:spPr>
              <a:xfrm>
                <a:off x="924261" y="1654169"/>
                <a:ext cx="3382653" cy="813087"/>
              </a:xfrm>
              <a:prstGeom prst="parallelogram">
                <a:avLst/>
              </a:prstGeom>
              <a:noFill/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80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感情推定</a:t>
                </a:r>
                <a:endParaRPr kumimoji="1" lang="en-US" altLang="ja-JP" sz="2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下矢印 32">
                <a:extLst>
                  <a:ext uri="{FF2B5EF4-FFF2-40B4-BE49-F238E27FC236}">
                    <a16:creationId xmlns:a16="http://schemas.microsoft.com/office/drawing/2014/main" id="{D22CA118-E236-F710-E8A5-CD7366A29833}"/>
                  </a:ext>
                </a:extLst>
              </p:cNvPr>
              <p:cNvSpPr/>
              <p:nvPr/>
            </p:nvSpPr>
            <p:spPr>
              <a:xfrm>
                <a:off x="2429244" y="2573053"/>
                <a:ext cx="534391" cy="469972"/>
              </a:xfrm>
              <a:prstGeom prst="downArrow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/>
              </a:p>
            </p:txBody>
          </p:sp>
          <p:sp>
            <p:nvSpPr>
              <p:cNvPr id="36" name="下矢印 35">
                <a:extLst>
                  <a:ext uri="{FF2B5EF4-FFF2-40B4-BE49-F238E27FC236}">
                    <a16:creationId xmlns:a16="http://schemas.microsoft.com/office/drawing/2014/main" id="{979C468A-B74E-B9B5-6382-FBDADF01BF78}"/>
                  </a:ext>
                </a:extLst>
              </p:cNvPr>
              <p:cNvSpPr/>
              <p:nvPr/>
            </p:nvSpPr>
            <p:spPr>
              <a:xfrm>
                <a:off x="2429244" y="4067706"/>
                <a:ext cx="534391" cy="469972"/>
              </a:xfrm>
              <a:prstGeom prst="downArrow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/>
              </a:p>
            </p:txBody>
          </p:sp>
        </p:grp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2A2DF9C7-23E7-EDEE-A6E8-CEE4103607F7}"/>
                </a:ext>
              </a:extLst>
            </p:cNvPr>
            <p:cNvGrpSpPr/>
            <p:nvPr/>
          </p:nvGrpSpPr>
          <p:grpSpPr>
            <a:xfrm>
              <a:off x="1016072" y="3105201"/>
              <a:ext cx="814394" cy="2550396"/>
              <a:chOff x="1016072" y="3105201"/>
              <a:chExt cx="814394" cy="2550396"/>
            </a:xfrm>
          </p:grpSpPr>
          <p:sp>
            <p:nvSpPr>
              <p:cNvPr id="25" name="屈折矢印 24">
                <a:extLst>
                  <a:ext uri="{FF2B5EF4-FFF2-40B4-BE49-F238E27FC236}">
                    <a16:creationId xmlns:a16="http://schemas.microsoft.com/office/drawing/2014/main" id="{E0C0A3C1-AD77-757A-182F-D0CFB64257A3}"/>
                  </a:ext>
                </a:extLst>
              </p:cNvPr>
              <p:cNvSpPr/>
              <p:nvPr/>
            </p:nvSpPr>
            <p:spPr>
              <a:xfrm rot="5400000" flipH="1">
                <a:off x="1072628" y="3048646"/>
                <a:ext cx="687837" cy="800948"/>
              </a:xfrm>
              <a:prstGeom prst="bentUpArrow">
                <a:avLst>
                  <a:gd name="adj1" fmla="val 26184"/>
                  <a:gd name="adj2" fmla="val 29310"/>
                  <a:gd name="adj3" fmla="val 31018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/>
              </a:p>
            </p:txBody>
          </p:sp>
          <p:sp>
            <p:nvSpPr>
              <p:cNvPr id="26" name="L 字 25">
                <a:extLst>
                  <a:ext uri="{FF2B5EF4-FFF2-40B4-BE49-F238E27FC236}">
                    <a16:creationId xmlns:a16="http://schemas.microsoft.com/office/drawing/2014/main" id="{57860CC1-960B-A20A-49D6-F75CC79CC671}"/>
                  </a:ext>
                </a:extLst>
              </p:cNvPr>
              <p:cNvSpPr/>
              <p:nvPr/>
            </p:nvSpPr>
            <p:spPr>
              <a:xfrm>
                <a:off x="1016072" y="3291814"/>
                <a:ext cx="814394" cy="2363783"/>
              </a:xfrm>
              <a:prstGeom prst="corner">
                <a:avLst>
                  <a:gd name="adj1" fmla="val 21930"/>
                  <a:gd name="adj2" fmla="val 21930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/>
              </a:p>
            </p:txBody>
          </p:sp>
        </p:grpSp>
      </p:grpSp>
      <p:pic>
        <p:nvPicPr>
          <p:cNvPr id="45" name="図 44">
            <a:extLst>
              <a:ext uri="{FF2B5EF4-FFF2-40B4-BE49-F238E27FC236}">
                <a16:creationId xmlns:a16="http://schemas.microsoft.com/office/drawing/2014/main" id="{24891DEF-FFB9-E12F-AD64-3F06D5EC3B4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666" y="4317072"/>
            <a:ext cx="4119027" cy="2421917"/>
          </a:xfrm>
          <a:prstGeom prst="rect">
            <a:avLst/>
          </a:prstGeom>
        </p:spPr>
      </p:pic>
      <p:pic>
        <p:nvPicPr>
          <p:cNvPr id="46" name="図 45">
            <a:extLst>
              <a:ext uri="{FF2B5EF4-FFF2-40B4-BE49-F238E27FC236}">
                <a16:creationId xmlns:a16="http://schemas.microsoft.com/office/drawing/2014/main" id="{F2FBA13B-6E60-7AA8-ECAB-867D47672C4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93948" y="3865300"/>
            <a:ext cx="4064350" cy="2627575"/>
          </a:xfrm>
          <a:prstGeom prst="rect">
            <a:avLst/>
          </a:prstGeom>
        </p:spPr>
      </p:pic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954D6013-649A-E1DA-EE72-CFD7182FE7C9}"/>
              </a:ext>
            </a:extLst>
          </p:cNvPr>
          <p:cNvSpPr txBox="1"/>
          <p:nvPr/>
        </p:nvSpPr>
        <p:spPr>
          <a:xfrm>
            <a:off x="4972020" y="3679763"/>
            <a:ext cx="914401" cy="369332"/>
          </a:xfrm>
          <a:prstGeom prst="rect">
            <a:avLst/>
          </a:prstGeom>
          <a:solidFill>
            <a:srgbClr val="FFFFFF">
              <a:alpha val="8902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Camera</a:t>
            </a:r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0CDFF250-A823-C155-E69E-20FCEF6065D6}"/>
              </a:ext>
            </a:extLst>
          </p:cNvPr>
          <p:cNvSpPr txBox="1"/>
          <p:nvPr/>
        </p:nvSpPr>
        <p:spPr>
          <a:xfrm>
            <a:off x="6531189" y="3680634"/>
            <a:ext cx="914401" cy="369332"/>
          </a:xfrm>
          <a:prstGeom prst="rect">
            <a:avLst/>
          </a:prstGeom>
          <a:solidFill>
            <a:srgbClr val="FFFFFF">
              <a:alpha val="8902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PC</a:t>
            </a:r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2D4F683D-A7AC-C835-35CA-F1C287D6194A}"/>
              </a:ext>
            </a:extLst>
          </p:cNvPr>
          <p:cNvGrpSpPr/>
          <p:nvPr/>
        </p:nvGrpSpPr>
        <p:grpSpPr>
          <a:xfrm>
            <a:off x="4571999" y="762002"/>
            <a:ext cx="4144071" cy="2666994"/>
            <a:chOff x="4571999" y="762002"/>
            <a:chExt cx="4144071" cy="2666994"/>
          </a:xfrm>
        </p:grpSpPr>
        <p:sp>
          <p:nvSpPr>
            <p:cNvPr id="10" name="四角形吹き出し 9">
              <a:extLst>
                <a:ext uri="{FF2B5EF4-FFF2-40B4-BE49-F238E27FC236}">
                  <a16:creationId xmlns:a16="http://schemas.microsoft.com/office/drawing/2014/main" id="{97CAD228-16E9-9C17-A77D-81CD6BCB231D}"/>
                </a:ext>
              </a:extLst>
            </p:cNvPr>
            <p:cNvSpPr/>
            <p:nvPr/>
          </p:nvSpPr>
          <p:spPr>
            <a:xfrm>
              <a:off x="4571999" y="762002"/>
              <a:ext cx="4144071" cy="2666994"/>
            </a:xfrm>
            <a:prstGeom prst="wedgeRectCallout">
              <a:avLst>
                <a:gd name="adj1" fmla="val -64908"/>
                <a:gd name="adj2" fmla="val -3290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角丸四角形 2">
              <a:extLst>
                <a:ext uri="{FF2B5EF4-FFF2-40B4-BE49-F238E27FC236}">
                  <a16:creationId xmlns:a16="http://schemas.microsoft.com/office/drawing/2014/main" id="{C691F694-0440-BB90-A7A9-084A6B96607F}"/>
                </a:ext>
              </a:extLst>
            </p:cNvPr>
            <p:cNvSpPr/>
            <p:nvPr/>
          </p:nvSpPr>
          <p:spPr>
            <a:xfrm>
              <a:off x="5252297" y="1271463"/>
              <a:ext cx="2783475" cy="790414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ja-JP" altLang="en-US" sz="2400" b="1">
                  <a:solidFill>
                    <a:schemeClr val="tx2"/>
                  </a:solidFill>
                </a:rPr>
                <a:t>物体認識</a:t>
              </a:r>
              <a:endParaRPr kumimoji="1" lang="en-US" altLang="ja-JP" sz="2400" b="1" dirty="0">
                <a:solidFill>
                  <a:schemeClr val="tx2"/>
                </a:solidFill>
              </a:endParaRPr>
            </a:p>
            <a:p>
              <a:pPr algn="ctr"/>
              <a:r>
                <a:rPr kumimoji="1" lang="ja-JP" altLang="en-US" sz="2000">
                  <a:solidFill>
                    <a:schemeClr val="tx1"/>
                  </a:solidFill>
                </a:rPr>
                <a:t>動画像から顔を抽出</a:t>
              </a:r>
            </a:p>
          </p:txBody>
        </p:sp>
        <p:sp>
          <p:nvSpPr>
            <p:cNvPr id="4" name="角丸四角形 3">
              <a:extLst>
                <a:ext uri="{FF2B5EF4-FFF2-40B4-BE49-F238E27FC236}">
                  <a16:creationId xmlns:a16="http://schemas.microsoft.com/office/drawing/2014/main" id="{1FA63CCA-5329-F1AF-9EA3-99008A79D0F1}"/>
                </a:ext>
              </a:extLst>
            </p:cNvPr>
            <p:cNvSpPr/>
            <p:nvPr/>
          </p:nvSpPr>
          <p:spPr>
            <a:xfrm>
              <a:off x="5252296" y="2525742"/>
              <a:ext cx="2783476" cy="790414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ja-JP" altLang="en-US" sz="2400" b="1">
                  <a:solidFill>
                    <a:schemeClr val="tx2"/>
                  </a:solidFill>
                </a:rPr>
                <a:t>感情推定</a:t>
              </a:r>
              <a:endParaRPr kumimoji="1" lang="en-US" altLang="ja-JP" sz="2400" b="1" dirty="0">
                <a:solidFill>
                  <a:schemeClr val="tx2"/>
                </a:solidFill>
              </a:endParaRPr>
            </a:p>
            <a:p>
              <a:pPr algn="ctr"/>
              <a:r>
                <a:rPr kumimoji="1" lang="ja-JP" altLang="en-US" sz="2000">
                  <a:solidFill>
                    <a:schemeClr val="tx1"/>
                  </a:solidFill>
                </a:rPr>
                <a:t>表情から感情推定</a:t>
              </a:r>
            </a:p>
          </p:txBody>
        </p:sp>
        <p:sp>
          <p:nvSpPr>
            <p:cNvPr id="8" name="下矢印 7">
              <a:extLst>
                <a:ext uri="{FF2B5EF4-FFF2-40B4-BE49-F238E27FC236}">
                  <a16:creationId xmlns:a16="http://schemas.microsoft.com/office/drawing/2014/main" id="{2739C2E6-ED77-70F1-097D-7245445881DF}"/>
                </a:ext>
              </a:extLst>
            </p:cNvPr>
            <p:cNvSpPr/>
            <p:nvPr/>
          </p:nvSpPr>
          <p:spPr>
            <a:xfrm>
              <a:off x="6435469" y="2108399"/>
              <a:ext cx="417130" cy="356753"/>
            </a:xfrm>
            <a:prstGeom prst="down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800"/>
            </a:p>
          </p:txBody>
        </p:sp>
        <p:sp>
          <p:nvSpPr>
            <p:cNvPr id="5" name="角丸四角形 4">
              <a:extLst>
                <a:ext uri="{FF2B5EF4-FFF2-40B4-BE49-F238E27FC236}">
                  <a16:creationId xmlns:a16="http://schemas.microsoft.com/office/drawing/2014/main" id="{3A714BCD-8449-79CC-33D2-9AC5315A9DDE}"/>
                </a:ext>
              </a:extLst>
            </p:cNvPr>
            <p:cNvSpPr/>
            <p:nvPr/>
          </p:nvSpPr>
          <p:spPr>
            <a:xfrm>
              <a:off x="5988561" y="834436"/>
              <a:ext cx="1310947" cy="362369"/>
            </a:xfrm>
            <a:prstGeom prst="round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b="1" dirty="0">
                  <a:solidFill>
                    <a:schemeClr val="tx2"/>
                  </a:solidFill>
                </a:rPr>
                <a:t>【</a:t>
              </a:r>
              <a:r>
                <a:rPr kumimoji="1" lang="ja-JP" altLang="en-US" sz="2400" b="1">
                  <a:solidFill>
                    <a:schemeClr val="tx2"/>
                  </a:solidFill>
                </a:rPr>
                <a:t>表情</a:t>
              </a:r>
              <a:r>
                <a:rPr kumimoji="1" lang="en-US" altLang="ja-JP" sz="2400" b="1" dirty="0">
                  <a:solidFill>
                    <a:schemeClr val="tx2"/>
                  </a:solidFill>
                </a:rPr>
                <a:t>】</a:t>
              </a:r>
            </a:p>
          </p:txBody>
        </p:sp>
      </p:grpSp>
      <p:sp>
        <p:nvSpPr>
          <p:cNvPr id="6" name="平行四辺形 5">
            <a:extLst>
              <a:ext uri="{FF2B5EF4-FFF2-40B4-BE49-F238E27FC236}">
                <a16:creationId xmlns:a16="http://schemas.microsoft.com/office/drawing/2014/main" id="{42C2E7DB-E59B-3461-3388-B372FEA61441}"/>
              </a:ext>
            </a:extLst>
          </p:cNvPr>
          <p:cNvSpPr/>
          <p:nvPr/>
        </p:nvSpPr>
        <p:spPr>
          <a:xfrm>
            <a:off x="1144228" y="978923"/>
            <a:ext cx="2640403" cy="617208"/>
          </a:xfrm>
          <a:prstGeom prst="parallelogram">
            <a:avLst/>
          </a:prstGeom>
          <a:solidFill>
            <a:srgbClr val="FF7E79">
              <a:alpha val="20392"/>
            </a:srgbClr>
          </a:solidFill>
          <a:ln w="38100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9858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スライド番号プレースホルダー 2">
            <a:extLst>
              <a:ext uri="{FF2B5EF4-FFF2-40B4-BE49-F238E27FC236}">
                <a16:creationId xmlns:a16="http://schemas.microsoft.com/office/drawing/2014/main" id="{A0C3CEC5-C432-7774-D799-C01B909F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8671" y="6492875"/>
            <a:ext cx="2057400" cy="365125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346DCA9-6DC1-DEF6-C06A-657FA3DC8778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4995273-31C5-DEF0-517E-1199A579D1E0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システム構成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1A286D04-08CC-2D13-6603-81A6F4461E7F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E8CCDF6B-5962-3A80-FE31-47B0441ED639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下矢印 28">
            <a:extLst>
              <a:ext uri="{FF2B5EF4-FFF2-40B4-BE49-F238E27FC236}">
                <a16:creationId xmlns:a16="http://schemas.microsoft.com/office/drawing/2014/main" id="{B0B6BBF8-7AD1-0A45-B703-4E23CA49E4E4}"/>
              </a:ext>
            </a:extLst>
          </p:cNvPr>
          <p:cNvSpPr/>
          <p:nvPr/>
        </p:nvSpPr>
        <p:spPr>
          <a:xfrm>
            <a:off x="2665902" y="3174333"/>
            <a:ext cx="3500962" cy="804106"/>
          </a:xfrm>
          <a:prstGeom prst="downArrow">
            <a:avLst>
              <a:gd name="adj1" fmla="val 69111"/>
              <a:gd name="adj2" fmla="val 10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218548B-5AB8-EB46-8011-7DEFF9E68CDB}"/>
              </a:ext>
            </a:extLst>
          </p:cNvPr>
          <p:cNvSpPr txBox="1"/>
          <p:nvPr/>
        </p:nvSpPr>
        <p:spPr>
          <a:xfrm>
            <a:off x="3994119" y="3284090"/>
            <a:ext cx="844527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AWS</a:t>
            </a:r>
            <a:endParaRPr kumimoji="1" lang="ja-JP" altLang="en-US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54BFD597-BA17-C4C6-E8AF-3A078B3B7A17}"/>
              </a:ext>
            </a:extLst>
          </p:cNvPr>
          <p:cNvSpPr>
            <a:spLocks noChangeAspect="1"/>
          </p:cNvSpPr>
          <p:nvPr/>
        </p:nvSpPr>
        <p:spPr>
          <a:xfrm>
            <a:off x="791999" y="908008"/>
            <a:ext cx="1880488" cy="497691"/>
          </a:xfrm>
          <a:prstGeom prst="rect">
            <a:avLst/>
          </a:prstGeom>
          <a:solidFill>
            <a:schemeClr val="tx2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</a:p>
        </p:txBody>
      </p: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08248B0E-5F08-8354-ABE3-E6AFFAEA7D2A}"/>
              </a:ext>
            </a:extLst>
          </p:cNvPr>
          <p:cNvGrpSpPr/>
          <p:nvPr/>
        </p:nvGrpSpPr>
        <p:grpSpPr>
          <a:xfrm>
            <a:off x="791999" y="908009"/>
            <a:ext cx="7560000" cy="2160000"/>
            <a:chOff x="791999" y="908009"/>
            <a:chExt cx="7560000" cy="2160000"/>
          </a:xfrm>
        </p:grpSpPr>
        <p:sp>
          <p:nvSpPr>
            <p:cNvPr id="41" name="角丸四角形 40">
              <a:extLst>
                <a:ext uri="{FF2B5EF4-FFF2-40B4-BE49-F238E27FC236}">
                  <a16:creationId xmlns:a16="http://schemas.microsoft.com/office/drawing/2014/main" id="{956102AB-CD4D-4B0F-961B-47CB47052F02}"/>
                </a:ext>
              </a:extLst>
            </p:cNvPr>
            <p:cNvSpPr/>
            <p:nvPr/>
          </p:nvSpPr>
          <p:spPr>
            <a:xfrm>
              <a:off x="791999" y="908009"/>
              <a:ext cx="7560000" cy="2160000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D4A6D5CF-6090-3A4D-B4D5-588642813B5A}"/>
                </a:ext>
              </a:extLst>
            </p:cNvPr>
            <p:cNvGrpSpPr/>
            <p:nvPr/>
          </p:nvGrpSpPr>
          <p:grpSpPr>
            <a:xfrm>
              <a:off x="1078383" y="1551371"/>
              <a:ext cx="1370966" cy="1370966"/>
              <a:chOff x="1085818" y="1551370"/>
              <a:chExt cx="1370966" cy="1370966"/>
            </a:xfrm>
          </p:grpSpPr>
          <p:sp>
            <p:nvSpPr>
              <p:cNvPr id="13" name="円/楕円 12">
                <a:extLst>
                  <a:ext uri="{FF2B5EF4-FFF2-40B4-BE49-F238E27FC236}">
                    <a16:creationId xmlns:a16="http://schemas.microsoft.com/office/drawing/2014/main" id="{6CF6FC72-AFA8-6104-5A09-B5086F7297C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85818" y="1551370"/>
                <a:ext cx="1370966" cy="1370966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285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20A2FC43-A34C-754E-92D6-E8A64AE96C28}"/>
                  </a:ext>
                </a:extLst>
              </p:cNvPr>
              <p:cNvSpPr txBox="1"/>
              <p:nvPr/>
            </p:nvSpPr>
            <p:spPr>
              <a:xfrm>
                <a:off x="1285722" y="1677038"/>
                <a:ext cx="963725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カメラ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kumimoji="1" lang="en-US" altLang="ja-JP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</a:t>
                </a:r>
              </a:p>
              <a:p>
                <a:pPr algn="ctr"/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マイク</a:t>
                </a:r>
              </a:p>
            </p:txBody>
          </p:sp>
        </p:grp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550E23CF-3BDC-63CB-3B99-DACFF48F68E2}"/>
                </a:ext>
              </a:extLst>
            </p:cNvPr>
            <p:cNvGrpSpPr/>
            <p:nvPr/>
          </p:nvGrpSpPr>
          <p:grpSpPr>
            <a:xfrm>
              <a:off x="3525544" y="995675"/>
              <a:ext cx="4116503" cy="1987159"/>
              <a:chOff x="2604789" y="2325400"/>
              <a:chExt cx="4116503" cy="1987159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78A727D8-7E48-1A6C-C413-8627B28A824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04789" y="2325400"/>
                <a:ext cx="1987159" cy="198715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10C9A34A-2A34-A1E1-7AFF-F6DCFF85F83F}"/>
                  </a:ext>
                </a:extLst>
              </p:cNvPr>
              <p:cNvSpPr txBox="1"/>
              <p:nvPr/>
            </p:nvSpPr>
            <p:spPr>
              <a:xfrm>
                <a:off x="4852709" y="3109421"/>
                <a:ext cx="18685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" altLang="ja-JP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Logicool</a:t>
                </a:r>
                <a:r>
                  <a:rPr lang="en" altLang="ja-JP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C922n</a:t>
                </a:r>
                <a:endParaRPr kumimoji="1" lang="ja-JP" altLang="en-US" sz="20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C7117038-840B-68E4-B743-A8E412A9E701}"/>
              </a:ext>
            </a:extLst>
          </p:cNvPr>
          <p:cNvGrpSpPr/>
          <p:nvPr/>
        </p:nvGrpSpPr>
        <p:grpSpPr>
          <a:xfrm>
            <a:off x="791999" y="4084763"/>
            <a:ext cx="7560000" cy="2408112"/>
            <a:chOff x="791999" y="4084763"/>
            <a:chExt cx="7560000" cy="2408112"/>
          </a:xfrm>
        </p:grpSpPr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990D9510-7A44-FA0D-9EE1-977CD2635B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82671" y="4515897"/>
              <a:ext cx="2144703" cy="1906529"/>
            </a:xfrm>
            <a:prstGeom prst="rect">
              <a:avLst/>
            </a:prstGeom>
          </p:spPr>
        </p:pic>
        <p:sp>
          <p:nvSpPr>
            <p:cNvPr id="18" name="角丸四角形 17">
              <a:extLst>
                <a:ext uri="{FF2B5EF4-FFF2-40B4-BE49-F238E27FC236}">
                  <a16:creationId xmlns:a16="http://schemas.microsoft.com/office/drawing/2014/main" id="{ABFD4007-6D7A-8261-3710-56F19473DB6F}"/>
                </a:ext>
              </a:extLst>
            </p:cNvPr>
            <p:cNvSpPr/>
            <p:nvPr/>
          </p:nvSpPr>
          <p:spPr>
            <a:xfrm>
              <a:off x="791999" y="4084763"/>
              <a:ext cx="7560000" cy="2408112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0F7AA822-23CC-6B96-4B4F-14E2E4BA4CF9}"/>
                </a:ext>
              </a:extLst>
            </p:cNvPr>
            <p:cNvGrpSpPr/>
            <p:nvPr/>
          </p:nvGrpSpPr>
          <p:grpSpPr>
            <a:xfrm>
              <a:off x="1082101" y="4866510"/>
              <a:ext cx="1370966" cy="1370966"/>
              <a:chOff x="1085818" y="4976237"/>
              <a:chExt cx="1370966" cy="1370966"/>
            </a:xfrm>
          </p:grpSpPr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1C0A5B57-4A79-BDFD-EAD7-7DA7EAC1227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85818" y="4976237"/>
                <a:ext cx="1370966" cy="1370966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285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77B54CFC-AEE6-EC64-174E-13DA146914CF}"/>
                  </a:ext>
                </a:extLst>
              </p:cNvPr>
              <p:cNvSpPr txBox="1"/>
              <p:nvPr/>
            </p:nvSpPr>
            <p:spPr>
              <a:xfrm>
                <a:off x="1165680" y="5098712"/>
                <a:ext cx="1203807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可視化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kumimoji="1" lang="en-US" altLang="ja-JP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</a:t>
                </a:r>
              </a:p>
              <a:p>
                <a:pPr algn="ctr"/>
                <a:r>
                  <a:rPr kumimoji="1" lang="ja-JP" alt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制御</a:t>
                </a:r>
                <a:endPara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D4070ED9-C244-91A9-C3E0-5248B4CF9E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1999" y="4113421"/>
              <a:ext cx="1880488" cy="497691"/>
            </a:xfrm>
            <a:prstGeom prst="rect">
              <a:avLst/>
            </a:prstGeom>
            <a:solidFill>
              <a:schemeClr val="tx2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Output</a:t>
              </a: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25CBF048-4D9F-1B32-5B14-4AD3A288E11F}"/>
                </a:ext>
              </a:extLst>
            </p:cNvPr>
            <p:cNvSpPr txBox="1"/>
            <p:nvPr/>
          </p:nvSpPr>
          <p:spPr>
            <a:xfrm>
              <a:off x="3777968" y="4115787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/>
                <a:t>可視化</a:t>
              </a: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EA2380BF-A6C4-AAC8-8948-D4D900A26B52}"/>
                </a:ext>
              </a:extLst>
            </p:cNvPr>
            <p:cNvSpPr txBox="1"/>
            <p:nvPr/>
          </p:nvSpPr>
          <p:spPr>
            <a:xfrm>
              <a:off x="6492468" y="4115787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/>
                <a:t>制御</a:t>
              </a:r>
            </a:p>
          </p:txBody>
        </p:sp>
        <p:pic>
          <p:nvPicPr>
            <p:cNvPr id="30" name="図 29" descr="屋内, テーブル, 小さい, 座る が含まれている画像&#10;&#10;自動的に生成された説明">
              <a:extLst>
                <a:ext uri="{FF2B5EF4-FFF2-40B4-BE49-F238E27FC236}">
                  <a16:creationId xmlns:a16="http://schemas.microsoft.com/office/drawing/2014/main" id="{38C23EF4-0BBB-38E8-AFE4-E05DE458A3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624382" y="5003944"/>
              <a:ext cx="2433800" cy="930434"/>
            </a:xfrm>
            <a:prstGeom prst="rect">
              <a:avLst/>
            </a:prstGeom>
          </p:spPr>
        </p:pic>
      </p:grpSp>
      <p:sp>
        <p:nvSpPr>
          <p:cNvPr id="5" name="円/楕円 4">
            <a:extLst>
              <a:ext uri="{FF2B5EF4-FFF2-40B4-BE49-F238E27FC236}">
                <a16:creationId xmlns:a16="http://schemas.microsoft.com/office/drawing/2014/main" id="{2C268BBD-8386-A79D-0764-92AE6E9BD787}"/>
              </a:ext>
            </a:extLst>
          </p:cNvPr>
          <p:cNvSpPr>
            <a:spLocks noChangeAspect="1"/>
          </p:cNvSpPr>
          <p:nvPr/>
        </p:nvSpPr>
        <p:spPr>
          <a:xfrm>
            <a:off x="1385503" y="3171286"/>
            <a:ext cx="824596" cy="824596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F4D137F-ADD3-914C-42C0-F9D38BF1DE0A}"/>
              </a:ext>
            </a:extLst>
          </p:cNvPr>
          <p:cNvSpPr txBox="1"/>
          <p:nvPr/>
        </p:nvSpPr>
        <p:spPr>
          <a:xfrm>
            <a:off x="677889" y="3373184"/>
            <a:ext cx="2239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画像認識</a:t>
            </a:r>
          </a:p>
        </p:txBody>
      </p:sp>
    </p:spTree>
    <p:extLst>
      <p:ext uri="{BB962C8B-B14F-4D97-AF65-F5344CB8AC3E}">
        <p14:creationId xmlns:p14="http://schemas.microsoft.com/office/powerpoint/2010/main" val="1057209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935555" y="4562664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D9B4E87-2028-90CF-17F8-3D071555DCA6}"/>
              </a:ext>
            </a:extLst>
          </p:cNvPr>
          <p:cNvSpPr txBox="1"/>
          <p:nvPr/>
        </p:nvSpPr>
        <p:spPr>
          <a:xfrm>
            <a:off x="68323" y="777756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カメラ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25370F5-3E70-AE46-6C18-25594BE3D1A1}"/>
              </a:ext>
            </a:extLst>
          </p:cNvPr>
          <p:cNvSpPr txBox="1"/>
          <p:nvPr/>
        </p:nvSpPr>
        <p:spPr>
          <a:xfrm>
            <a:off x="4243213" y="778724"/>
            <a:ext cx="1758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インターフェース</a:t>
            </a:r>
          </a:p>
        </p:txBody>
      </p:sp>
      <p:pic>
        <p:nvPicPr>
          <p:cNvPr id="5" name="画面収録 2022-07-26 17.41.32" descr="画面収録 2022-07-26 17.41.32">
            <a:hlinkClick r:id="" action="ppaction://media"/>
            <a:extLst>
              <a:ext uri="{FF2B5EF4-FFF2-40B4-BE49-F238E27FC236}">
                <a16:creationId xmlns:a16="http://schemas.microsoft.com/office/drawing/2014/main" id="{7B220C10-6B4E-2710-FA79-CA6B727C93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-1" t="9410" r="44418" b="25020"/>
          <a:stretch>
            <a:fillRect/>
          </a:stretch>
        </p:blipFill>
        <p:spPr>
          <a:xfrm>
            <a:off x="4243214" y="1148056"/>
            <a:ext cx="4826334" cy="5355851"/>
          </a:xfrm>
          <a:prstGeom prst="rect">
            <a:avLst/>
          </a:prstGeom>
        </p:spPr>
      </p:pic>
      <p:graphicFrame>
        <p:nvGraphicFramePr>
          <p:cNvPr id="9" name="表 8">
            <a:extLst>
              <a:ext uri="{FF2B5EF4-FFF2-40B4-BE49-F238E27FC236}">
                <a16:creationId xmlns:a16="http://schemas.microsoft.com/office/drawing/2014/main" id="{451408D0-DB9D-78DA-7C31-260A715A8E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293080"/>
              </p:ext>
            </p:extLst>
          </p:nvPr>
        </p:nvGraphicFramePr>
        <p:xfrm>
          <a:off x="252494" y="4562664"/>
          <a:ext cx="3684526" cy="1950720"/>
        </p:xfrm>
        <a:graphic>
          <a:graphicData uri="http://schemas.openxmlformats.org/drawingml/2006/table">
            <a:tbl>
              <a:tblPr firstRow="1" firstCol="1" bandRow="1"/>
              <a:tblGrid>
                <a:gridCol w="1438287">
                  <a:extLst>
                    <a:ext uri="{9D8B030D-6E8A-4147-A177-3AD203B41FA5}">
                      <a16:colId xmlns:a16="http://schemas.microsoft.com/office/drawing/2014/main" val="4106124457"/>
                    </a:ext>
                  </a:extLst>
                </a:gridCol>
                <a:gridCol w="2246239">
                  <a:extLst>
                    <a:ext uri="{9D8B030D-6E8A-4147-A177-3AD203B41FA5}">
                      <a16:colId xmlns:a16="http://schemas.microsoft.com/office/drawing/2014/main" val="1895594911"/>
                    </a:ext>
                  </a:extLst>
                </a:gridCol>
              </a:tblGrid>
              <a:tr h="1846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HAPPY</a:t>
                      </a:r>
                      <a:endParaRPr lang="ja-JP" sz="1600" kern="100">
                        <a:effectLst/>
                        <a:latin typeface="Times New Roman" panose="02020603050405020304" pitchFamily="18" charset="0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effectLst/>
                          <a:latin typeface="游明朝" panose="02020400000000000000" pitchFamily="18" charset="-128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7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8121449"/>
                  </a:ext>
                </a:extLst>
              </a:tr>
              <a:tr h="1846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CONFUSED</a:t>
                      </a:r>
                      <a:endParaRPr lang="ja-JP" sz="1600" kern="100">
                        <a:effectLst/>
                        <a:latin typeface="Times New Roman" panose="02020603050405020304" pitchFamily="18" charset="0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effectLst/>
                          <a:latin typeface="游明朝" panose="02020400000000000000" pitchFamily="18" charset="-128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4683136"/>
                  </a:ext>
                </a:extLst>
              </a:tr>
              <a:tr h="1846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SURPRISED</a:t>
                      </a:r>
                      <a:endParaRPr lang="ja-JP" sz="1600" kern="100">
                        <a:effectLst/>
                        <a:latin typeface="Times New Roman" panose="02020603050405020304" pitchFamily="18" charset="0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effectLst/>
                          <a:latin typeface="游明朝" panose="02020400000000000000" pitchFamily="18" charset="-128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E16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1618862"/>
                  </a:ext>
                </a:extLst>
              </a:tr>
              <a:tr h="1846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FEAR</a:t>
                      </a:r>
                      <a:endParaRPr lang="ja-JP" sz="1600" kern="100">
                        <a:effectLst/>
                        <a:latin typeface="Times New Roman" panose="02020603050405020304" pitchFamily="18" charset="0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effectLst/>
                          <a:latin typeface="游明朝" panose="02020400000000000000" pitchFamily="18" charset="-128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7F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2522344"/>
                  </a:ext>
                </a:extLst>
              </a:tr>
              <a:tr h="1846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ANGRY</a:t>
                      </a:r>
                      <a:endParaRPr lang="ja-JP" sz="1600" kern="100">
                        <a:effectLst/>
                        <a:latin typeface="Times New Roman" panose="02020603050405020304" pitchFamily="18" charset="0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effectLst/>
                          <a:latin typeface="游明朝" panose="02020400000000000000" pitchFamily="18" charset="-128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E1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4574744"/>
                  </a:ext>
                </a:extLst>
              </a:tr>
              <a:tr h="1846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SAD</a:t>
                      </a:r>
                      <a:endParaRPr lang="ja-JP" sz="1600" kern="100">
                        <a:effectLst/>
                        <a:latin typeface="Times New Roman" panose="02020603050405020304" pitchFamily="18" charset="0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effectLst/>
                          <a:latin typeface="游明朝" panose="02020400000000000000" pitchFamily="18" charset="-128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00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39154"/>
                  </a:ext>
                </a:extLst>
              </a:tr>
              <a:tr h="1846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DISGUSTED</a:t>
                      </a:r>
                      <a:endParaRPr lang="ja-JP" sz="1600" kern="100">
                        <a:effectLst/>
                        <a:latin typeface="Times New Roman" panose="02020603050405020304" pitchFamily="18" charset="0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effectLst/>
                          <a:latin typeface="游明朝" panose="02020400000000000000" pitchFamily="18" charset="-128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D00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9629016"/>
                  </a:ext>
                </a:extLst>
              </a:tr>
              <a:tr h="184650">
                <a:tc>
                  <a:txBody>
                    <a:bodyPr/>
                    <a:lstStyle/>
                    <a:p>
                      <a:pPr algn="ctr"/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CALM</a:t>
                      </a:r>
                      <a:endParaRPr lang="ja-JP" sz="1600" kern="100">
                        <a:effectLst/>
                        <a:latin typeface="Times New Roman" panose="02020603050405020304" pitchFamily="18" charset="0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effectLst/>
                          <a:latin typeface="游明朝" panose="02020400000000000000" pitchFamily="18" charset="-128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ja-JP" sz="1050" kern="100"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AD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599746"/>
                  </a:ext>
                </a:extLst>
              </a:tr>
            </a:tbl>
          </a:graphicData>
        </a:graphic>
      </p:graphicFrame>
      <p:pic>
        <p:nvPicPr>
          <p:cNvPr id="10" name="画面収録 2022-07-26 17.41.32" descr="画面収録 2022-07-26 17.41.32">
            <a:hlinkClick r:id="" action="ppaction://media"/>
            <a:extLst>
              <a:ext uri="{FF2B5EF4-FFF2-40B4-BE49-F238E27FC236}">
                <a16:creationId xmlns:a16="http://schemas.microsoft.com/office/drawing/2014/main" id="{A4C6E70A-E79E-4225-4DA8-46F981D0979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55837" t="10182" r="1315" b="37967"/>
          <a:stretch/>
        </p:blipFill>
        <p:spPr>
          <a:xfrm>
            <a:off x="68323" y="1148056"/>
            <a:ext cx="4092789" cy="3186322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029E3937-9E2C-9CCD-F56E-DC2366D3F744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C34BAB8-C947-9703-8D6F-A921F7BC0E43}"/>
              </a:ext>
            </a:extLst>
          </p:cNvPr>
          <p:cNvSpPr txBox="1"/>
          <p:nvPr/>
        </p:nvSpPr>
        <p:spPr>
          <a:xfrm>
            <a:off x="546022" y="-11986"/>
            <a:ext cx="340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Verdana" pitchFamily="34" charset="0"/>
              </a:rPr>
              <a:t>インターフェース</a:t>
            </a:r>
            <a:endParaRPr kumimoji="1" lang="ja-JP" altLang="en-US" sz="3200" dirty="0">
              <a:solidFill>
                <a:schemeClr val="tx2"/>
              </a:solidFill>
              <a:latin typeface="Verdana" pitchFamily="34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9DC6633C-9AFD-C1EA-1646-6906D29002BC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63269A2E-B788-50B6-A3D2-CB52A8B053CC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797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69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00766" y="6484843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2B8C2DA-7920-151D-2488-BCE2EAE8091D}"/>
              </a:ext>
            </a:extLst>
          </p:cNvPr>
          <p:cNvSpPr txBox="1"/>
          <p:nvPr/>
        </p:nvSpPr>
        <p:spPr>
          <a:xfrm>
            <a:off x="8897172" y="4968580"/>
            <a:ext cx="353059" cy="2722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2800" b="1"/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51B49409-8880-BE7D-BAF2-1AC0C136B55B}"/>
              </a:ext>
            </a:extLst>
          </p:cNvPr>
          <p:cNvSpPr txBox="1"/>
          <p:nvPr/>
        </p:nvSpPr>
        <p:spPr>
          <a:xfrm>
            <a:off x="1475427" y="750108"/>
            <a:ext cx="7144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「表情を高精度で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kumimoji="1" lang="ja-JP" altLang="en-US" sz="2400"/>
              <a:t>に理解させること」が</a:t>
            </a:r>
            <a:r>
              <a:rPr kumimoji="1" lang="ja-JP" altLang="en-US" sz="2400" u="sng"/>
              <a:t>可能</a:t>
            </a:r>
            <a:r>
              <a:rPr kumimoji="1" lang="ja-JP" altLang="en-US" sz="2400"/>
              <a:t>か検証．</a:t>
            </a: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2A404F05-C9BA-8332-25D0-3EAF6526427B}"/>
              </a:ext>
            </a:extLst>
          </p:cNvPr>
          <p:cNvSpPr/>
          <p:nvPr/>
        </p:nvSpPr>
        <p:spPr>
          <a:xfrm>
            <a:off x="523662" y="748184"/>
            <a:ext cx="810865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/>
              <a:t>目的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BA15630-372E-EB1F-FDAD-173B01105198}"/>
              </a:ext>
            </a:extLst>
          </p:cNvPr>
          <p:cNvSpPr txBox="1"/>
          <p:nvPr/>
        </p:nvSpPr>
        <p:spPr>
          <a:xfrm>
            <a:off x="1475427" y="1298807"/>
            <a:ext cx="66111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代男子学生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名．</a:t>
            </a:r>
            <a:r>
              <a:rPr kumimoji="1" lang="en-US" altLang="ja-JP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r>
              <a:rPr kumimoji="1" lang="ja-JP" altLang="en-US" sz="2400"/>
              <a:t>表情のみで感情を表現．</a:t>
            </a:r>
            <a:endParaRPr kumimoji="1" lang="en-US" altLang="ja-JP" sz="2400" dirty="0"/>
          </a:p>
          <a:p>
            <a:r>
              <a:rPr kumimoji="1" lang="ja-JP" altLang="en-US" sz="2400"/>
              <a:t>指定される感情は８種類．</a:t>
            </a:r>
            <a:r>
              <a:rPr kumimoji="1" lang="en-US" altLang="ja-JP" sz="2400" dirty="0"/>
              <a:t>(</a:t>
            </a:r>
            <a:r>
              <a:rPr kumimoji="1" lang="ja-JP" altLang="en-US" sz="2400"/>
              <a:t>順不同</a:t>
            </a:r>
            <a:r>
              <a:rPr kumimoji="1" lang="en-US" altLang="ja-JP" sz="2400" dirty="0"/>
              <a:t>)</a:t>
            </a:r>
            <a:r>
              <a:rPr kumimoji="1" lang="ja-JP" altLang="en-US" sz="2400"/>
              <a:t>　３セット実施．</a:t>
            </a:r>
            <a:endParaRPr kumimoji="1" lang="en-US" altLang="ja-JP" sz="2400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24FE5B5-EE06-9842-DCA5-60370524C3B3}"/>
              </a:ext>
            </a:extLst>
          </p:cNvPr>
          <p:cNvSpPr/>
          <p:nvPr/>
        </p:nvSpPr>
        <p:spPr>
          <a:xfrm>
            <a:off x="523661" y="1303549"/>
            <a:ext cx="810865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/>
              <a:t>条件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04D7DC7-0273-0B4E-B234-C6C1092BD6F8}"/>
              </a:ext>
            </a:extLst>
          </p:cNvPr>
          <p:cNvSpPr txBox="1"/>
          <p:nvPr/>
        </p:nvSpPr>
        <p:spPr>
          <a:xfrm>
            <a:off x="238967" y="452954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なし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18AB0D3-C5F5-D241-89E9-355E9D70624A}"/>
              </a:ext>
            </a:extLst>
          </p:cNvPr>
          <p:cNvSpPr txBox="1"/>
          <p:nvPr/>
        </p:nvSpPr>
        <p:spPr>
          <a:xfrm>
            <a:off x="3200580" y="452954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鏡</a:t>
            </a:r>
            <a:r>
              <a:rPr kumimoji="1" lang="en-US" altLang="ja-JP" dirty="0"/>
              <a:t> &amp; </a:t>
            </a:r>
            <a:r>
              <a:rPr kumimoji="1" lang="ja-JP" altLang="en-US"/>
              <a:t>見本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3C6392B-61BD-AB10-C304-DF44ADFB693B}"/>
              </a:ext>
            </a:extLst>
          </p:cNvPr>
          <p:cNvSpPr txBox="1"/>
          <p:nvPr/>
        </p:nvSpPr>
        <p:spPr>
          <a:xfrm>
            <a:off x="6133539" y="4529540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鏡</a:t>
            </a:r>
            <a:r>
              <a:rPr kumimoji="1" lang="en-US" altLang="ja-JP" dirty="0"/>
              <a:t> &amp; </a:t>
            </a:r>
            <a:r>
              <a:rPr kumimoji="1" lang="ja-JP" altLang="en-US"/>
              <a:t>見本</a:t>
            </a:r>
            <a:r>
              <a:rPr kumimoji="1" lang="en-US" altLang="ja-JP" dirty="0"/>
              <a:t> &amp;</a:t>
            </a:r>
            <a:r>
              <a:rPr kumimoji="1" lang="ja-JP" altLang="en-US"/>
              <a:t>認識結果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DD9FB952-6BF9-3FB9-F5D6-CD39A90A2B3A}"/>
              </a:ext>
            </a:extLst>
          </p:cNvPr>
          <p:cNvSpPr/>
          <p:nvPr/>
        </p:nvSpPr>
        <p:spPr>
          <a:xfrm>
            <a:off x="523664" y="2541091"/>
            <a:ext cx="810865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環境</a:t>
            </a:r>
            <a:endParaRPr kumimoji="1" lang="en-US" altLang="ja-JP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9" name="表 19">
            <a:extLst>
              <a:ext uri="{FF2B5EF4-FFF2-40B4-BE49-F238E27FC236}">
                <a16:creationId xmlns:a16="http://schemas.microsoft.com/office/drawing/2014/main" id="{89F245C5-2933-EE02-A970-D00ABE18E5F4}"/>
              </a:ext>
            </a:extLst>
          </p:cNvPr>
          <p:cNvGraphicFramePr>
            <a:graphicFrameLocks noGrp="1"/>
          </p:cNvGraphicFramePr>
          <p:nvPr/>
        </p:nvGraphicFramePr>
        <p:xfrm>
          <a:off x="1475427" y="2535977"/>
          <a:ext cx="7421745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8964">
                  <a:extLst>
                    <a:ext uri="{9D8B030D-6E8A-4147-A177-3AD203B41FA5}">
                      <a16:colId xmlns:a16="http://schemas.microsoft.com/office/drawing/2014/main" val="1025633752"/>
                    </a:ext>
                  </a:extLst>
                </a:gridCol>
                <a:gridCol w="4802781">
                  <a:extLst>
                    <a:ext uri="{9D8B030D-6E8A-4147-A177-3AD203B41FA5}">
                      <a16:colId xmlns:a16="http://schemas.microsoft.com/office/drawing/2014/main" val="15284170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認識結果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リアルタイムで結果をフィードバック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840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鏡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被験者が自身の顔を確認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8916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見本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種類の典型的な表情が提示される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5654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なし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>
                          <a:solidFill>
                            <a:schemeClr val="tx1"/>
                          </a:solidFill>
                        </a:rPr>
                        <a:t>フィードバックを行わない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6091480"/>
                  </a:ext>
                </a:extLst>
              </a:tr>
            </a:tbl>
          </a:graphicData>
        </a:graphic>
      </p:graphicFrame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7E7BD5D-9A94-4B43-B2E7-6A79F717144B}"/>
              </a:ext>
            </a:extLst>
          </p:cNvPr>
          <p:cNvSpPr/>
          <p:nvPr/>
        </p:nvSpPr>
        <p:spPr>
          <a:xfrm>
            <a:off x="382970" y="590403"/>
            <a:ext cx="8761030" cy="1936309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5D40E744-5039-7AA8-F1C9-17AABBB4624E}"/>
              </a:ext>
            </a:extLst>
          </p:cNvPr>
          <p:cNvSpPr/>
          <p:nvPr/>
        </p:nvSpPr>
        <p:spPr>
          <a:xfrm>
            <a:off x="310717" y="2499136"/>
            <a:ext cx="8577750" cy="1955482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53D2EBC-F093-68C8-5589-34F3C10E6BD3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2F53DE3-C39E-FF73-500C-322809A71A14}"/>
              </a:ext>
            </a:extLst>
          </p:cNvPr>
          <p:cNvSpPr txBox="1"/>
          <p:nvPr/>
        </p:nvSpPr>
        <p:spPr>
          <a:xfrm>
            <a:off x="546022" y="-11986"/>
            <a:ext cx="442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検証実験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3799674-5DC2-415F-E221-34A0BE2D8AC7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489EE07C-3ABA-5C9D-7F73-60BEF9EE3E37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図 22">
            <a:extLst>
              <a:ext uri="{FF2B5EF4-FFF2-40B4-BE49-F238E27FC236}">
                <a16:creationId xmlns:a16="http://schemas.microsoft.com/office/drawing/2014/main" id="{8B10B7AE-B283-B46A-0A5C-EBBBD159436B}"/>
              </a:ext>
            </a:extLst>
          </p:cNvPr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2697" y="4902429"/>
            <a:ext cx="2772000" cy="1944000"/>
          </a:xfrm>
          <a:prstGeom prst="rect">
            <a:avLst/>
          </a:prstGeom>
        </p:spPr>
      </p:pic>
      <p:pic>
        <p:nvPicPr>
          <p:cNvPr id="57" name="図 56">
            <a:extLst>
              <a:ext uri="{FF2B5EF4-FFF2-40B4-BE49-F238E27FC236}">
                <a16:creationId xmlns:a16="http://schemas.microsoft.com/office/drawing/2014/main" id="{1F0C83F4-8E59-F139-CCEB-04108AF25D59}"/>
              </a:ext>
            </a:extLst>
          </p:cNvPr>
          <p:cNvPicPr>
            <a:picLocks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00580" y="4902429"/>
            <a:ext cx="2772000" cy="1944000"/>
          </a:xfrm>
          <a:prstGeom prst="rect">
            <a:avLst/>
          </a:prstGeom>
        </p:spPr>
      </p:pic>
      <p:pic>
        <p:nvPicPr>
          <p:cNvPr id="85" name="図 84">
            <a:extLst>
              <a:ext uri="{FF2B5EF4-FFF2-40B4-BE49-F238E27FC236}">
                <a16:creationId xmlns:a16="http://schemas.microsoft.com/office/drawing/2014/main" id="{545C0E47-A511-9B11-08F4-50C9C38D6D52}"/>
              </a:ext>
            </a:extLst>
          </p:cNvPr>
          <p:cNvPicPr>
            <a:picLocks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463" y="4902429"/>
            <a:ext cx="2772000" cy="19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8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3" grpId="0" animBg="1"/>
      <p:bldP spid="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2292190" y="4989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07BBD5F-FBDC-B09A-8F1B-176B846919B1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CD6E7D6-E84E-67DA-860E-FC1298D94275}"/>
              </a:ext>
            </a:extLst>
          </p:cNvPr>
          <p:cNvSpPr txBox="1"/>
          <p:nvPr/>
        </p:nvSpPr>
        <p:spPr>
          <a:xfrm>
            <a:off x="546022" y="-11986"/>
            <a:ext cx="5232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実験環境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なし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3CE8865-2251-0464-502D-6CC4D3138D1B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AF593823-D836-400B-350F-207E1C5DCF99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6DAB6549-84D5-D010-6F28-CD6670AD1789}"/>
              </a:ext>
            </a:extLst>
          </p:cNvPr>
          <p:cNvGrpSpPr>
            <a:grpSpLocks noChangeAspect="1"/>
          </p:cNvGrpSpPr>
          <p:nvPr/>
        </p:nvGrpSpPr>
        <p:grpSpPr>
          <a:xfrm>
            <a:off x="4592936" y="1992133"/>
            <a:ext cx="4292281" cy="4601628"/>
            <a:chOff x="147666" y="611901"/>
            <a:chExt cx="5712800" cy="6124524"/>
          </a:xfrm>
        </p:grpSpPr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93C885D3-3C50-68DF-FD36-F74780F68454}"/>
                </a:ext>
              </a:extLst>
            </p:cNvPr>
            <p:cNvSpPr txBox="1"/>
            <p:nvPr/>
          </p:nvSpPr>
          <p:spPr>
            <a:xfrm>
              <a:off x="147666" y="611901"/>
              <a:ext cx="1411358" cy="491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認識率</a:t>
              </a: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8EB6C3B3-99C8-833C-4623-3894846DC9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7666" y="1103462"/>
              <a:ext cx="5712800" cy="5632963"/>
            </a:xfrm>
            <a:prstGeom prst="rect">
              <a:avLst/>
            </a:prstGeom>
          </p:spPr>
        </p:pic>
      </p:grp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3B0100D5-DCC8-3DBA-1CDB-ECF1EA5FD739}"/>
              </a:ext>
            </a:extLst>
          </p:cNvPr>
          <p:cNvGrpSpPr/>
          <p:nvPr/>
        </p:nvGrpSpPr>
        <p:grpSpPr>
          <a:xfrm>
            <a:off x="253075" y="1965239"/>
            <a:ext cx="4257312" cy="4517055"/>
            <a:chOff x="253075" y="1937041"/>
            <a:chExt cx="4257312" cy="4517055"/>
          </a:xfrm>
        </p:grpSpPr>
        <p:grpSp>
          <p:nvGrpSpPr>
            <p:cNvPr id="39" name="グループ化 38">
              <a:extLst>
                <a:ext uri="{FF2B5EF4-FFF2-40B4-BE49-F238E27FC236}">
                  <a16:creationId xmlns:a16="http://schemas.microsoft.com/office/drawing/2014/main" id="{3DCAEE5B-D227-26CB-94C1-83E6EDF02E1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58783" y="2390946"/>
              <a:ext cx="4251604" cy="4063150"/>
              <a:chOff x="1318154" y="1942570"/>
              <a:chExt cx="5005684" cy="4783806"/>
            </a:xfrm>
          </p:grpSpPr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5880CB18-C290-8D81-5AAF-2EC991D9F71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318154" y="1942570"/>
                <a:ext cx="5005684" cy="4783806"/>
                <a:chOff x="-1630959" y="-143159"/>
                <a:chExt cx="6211182" cy="5510596"/>
              </a:xfrm>
            </p:grpSpPr>
            <p:pic>
              <p:nvPicPr>
                <p:cNvPr id="44" name="図 43">
                  <a:extLst>
                    <a:ext uri="{FF2B5EF4-FFF2-40B4-BE49-F238E27FC236}">
                      <a16:creationId xmlns:a16="http://schemas.microsoft.com/office/drawing/2014/main" id="{8DE1CFE6-4982-A384-114C-DD0D249A50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-1630959" y="110636"/>
                  <a:ext cx="6211182" cy="5256801"/>
                </a:xfrm>
                <a:prstGeom prst="rect">
                  <a:avLst/>
                </a:prstGeom>
              </p:spPr>
            </p:pic>
            <p:grpSp>
              <p:nvGrpSpPr>
                <p:cNvPr id="45" name="グループ化 44">
                  <a:extLst>
                    <a:ext uri="{FF2B5EF4-FFF2-40B4-BE49-F238E27FC236}">
                      <a16:creationId xmlns:a16="http://schemas.microsoft.com/office/drawing/2014/main" id="{B79EA9C4-A408-FF74-8D59-1BD87127E77D}"/>
                    </a:ext>
                  </a:extLst>
                </p:cNvPr>
                <p:cNvGrpSpPr/>
                <p:nvPr/>
              </p:nvGrpSpPr>
              <p:grpSpPr>
                <a:xfrm>
                  <a:off x="-942993" y="-143159"/>
                  <a:ext cx="3906764" cy="1121097"/>
                  <a:chOff x="7251220" y="282934"/>
                  <a:chExt cx="3906764" cy="1121097"/>
                </a:xfrm>
              </p:grpSpPr>
              <p:sp>
                <p:nvSpPr>
                  <p:cNvPr id="46" name="テキスト ボックス 45">
                    <a:extLst>
                      <a:ext uri="{FF2B5EF4-FFF2-40B4-BE49-F238E27FC236}">
                        <a16:creationId xmlns:a16="http://schemas.microsoft.com/office/drawing/2014/main" id="{8F97657F-887E-37AB-D53A-F3531B890C4A}"/>
                      </a:ext>
                    </a:extLst>
                  </p:cNvPr>
                  <p:cNvSpPr txBox="1"/>
                  <p:nvPr/>
                </p:nvSpPr>
                <p:spPr>
                  <a:xfrm>
                    <a:off x="7251220" y="282934"/>
                    <a:ext cx="1951242" cy="599737"/>
                  </a:xfrm>
                  <a:prstGeom prst="rect">
                    <a:avLst/>
                  </a:prstGeom>
                  <a:solidFill>
                    <a:srgbClr val="FFFFFF">
                      <a:alpha val="80000"/>
                    </a:srgbClr>
                  </a:solidFill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ja-JP" sz="24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Camera</a:t>
                    </a:r>
                    <a:endParaRPr kumimoji="1" lang="ja-JP" altLang="en-US" sz="2400" u="sng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7" name="テキスト ボックス 46">
                    <a:extLst>
                      <a:ext uri="{FF2B5EF4-FFF2-40B4-BE49-F238E27FC236}">
                        <a16:creationId xmlns:a16="http://schemas.microsoft.com/office/drawing/2014/main" id="{A5E7E664-B72F-CE6B-E66E-1B068992354F}"/>
                      </a:ext>
                    </a:extLst>
                  </p:cNvPr>
                  <p:cNvSpPr txBox="1"/>
                  <p:nvPr/>
                </p:nvSpPr>
                <p:spPr>
                  <a:xfrm>
                    <a:off x="10085996" y="804294"/>
                    <a:ext cx="1071988" cy="599737"/>
                  </a:xfrm>
                  <a:prstGeom prst="rect">
                    <a:avLst/>
                  </a:prstGeom>
                  <a:solidFill>
                    <a:srgbClr val="FFFFFF">
                      <a:alpha val="80000"/>
                    </a:srgbClr>
                  </a:solidFill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ja-JP" sz="24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PC</a:t>
                    </a:r>
                    <a:endParaRPr kumimoji="1" lang="ja-JP" altLang="en-US" sz="2400" u="sng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sp>
            <p:nvSpPr>
              <p:cNvPr id="42" name="テキスト ボックス 41">
                <a:extLst>
                  <a:ext uri="{FF2B5EF4-FFF2-40B4-BE49-F238E27FC236}">
                    <a16:creationId xmlns:a16="http://schemas.microsoft.com/office/drawing/2014/main" id="{220E15AC-7064-1965-5D40-14EB8A440974}"/>
                  </a:ext>
                </a:extLst>
              </p:cNvPr>
              <p:cNvSpPr txBox="1"/>
              <p:nvPr/>
            </p:nvSpPr>
            <p:spPr>
              <a:xfrm>
                <a:off x="2292191" y="4297729"/>
                <a:ext cx="1864994" cy="642982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Emotion</a:t>
                </a:r>
                <a:endParaRPr kumimoji="1" lang="ja-JP" altLang="en-US" sz="2400" u="sng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D4168318-C3D7-3C28-4633-FD5B8448A8B3}"/>
                </a:ext>
              </a:extLst>
            </p:cNvPr>
            <p:cNvSpPr txBox="1"/>
            <p:nvPr/>
          </p:nvSpPr>
          <p:spPr>
            <a:xfrm>
              <a:off x="253075" y="193704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実験風景</a:t>
              </a:r>
            </a:p>
          </p:txBody>
        </p:sp>
      </p:grp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6DBEBCE-AF17-ACBC-338B-789BFFCB5F45}"/>
              </a:ext>
            </a:extLst>
          </p:cNvPr>
          <p:cNvSpPr txBox="1"/>
          <p:nvPr/>
        </p:nvSpPr>
        <p:spPr>
          <a:xfrm>
            <a:off x="4592936" y="1990829"/>
            <a:ext cx="106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認識率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AA4C9B0-EEB2-75D0-5C41-B8DED0DF12CD}"/>
              </a:ext>
            </a:extLst>
          </p:cNvPr>
          <p:cNvSpPr txBox="1"/>
          <p:nvPr/>
        </p:nvSpPr>
        <p:spPr>
          <a:xfrm>
            <a:off x="253075" y="19639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実験風景</a:t>
            </a:r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FF2F7821-5FC8-8E6D-F78B-9229228E92F0}"/>
              </a:ext>
            </a:extLst>
          </p:cNvPr>
          <p:cNvSpPr/>
          <p:nvPr/>
        </p:nvSpPr>
        <p:spPr>
          <a:xfrm>
            <a:off x="433318" y="975076"/>
            <a:ext cx="2151276" cy="675022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2"/>
                </a:solidFill>
              </a:rPr>
              <a:t>事前調査</a:t>
            </a:r>
          </a:p>
        </p:txBody>
      </p:sp>
      <p:sp>
        <p:nvSpPr>
          <p:cNvPr id="14" name="下矢印 13">
            <a:extLst>
              <a:ext uri="{FF2B5EF4-FFF2-40B4-BE49-F238E27FC236}">
                <a16:creationId xmlns:a16="http://schemas.microsoft.com/office/drawing/2014/main" id="{50F3BE1B-580B-BF92-7FF4-065EFEE82A8F}"/>
              </a:ext>
            </a:extLst>
          </p:cNvPr>
          <p:cNvSpPr/>
          <p:nvPr/>
        </p:nvSpPr>
        <p:spPr>
          <a:xfrm rot="16200000">
            <a:off x="2873711" y="1194789"/>
            <a:ext cx="339247" cy="235596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74A0F7B6-C94A-3D4A-233A-BC40F722EB29}"/>
              </a:ext>
            </a:extLst>
          </p:cNvPr>
          <p:cNvSpPr/>
          <p:nvPr/>
        </p:nvSpPr>
        <p:spPr>
          <a:xfrm>
            <a:off x="3502076" y="975076"/>
            <a:ext cx="2151276" cy="675022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感情表現</a:t>
            </a:r>
            <a:endParaRPr kumimoji="1" lang="en-US" altLang="ja-JP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9D19A446-8423-4025-1893-FA7870CD1141}"/>
              </a:ext>
            </a:extLst>
          </p:cNvPr>
          <p:cNvSpPr/>
          <p:nvPr/>
        </p:nvSpPr>
        <p:spPr>
          <a:xfrm>
            <a:off x="6570836" y="975076"/>
            <a:ext cx="2151276" cy="675022"/>
          </a:xfrm>
          <a:prstGeom prst="round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2"/>
                </a:solidFill>
              </a:rPr>
              <a:t>事後調査</a:t>
            </a:r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C7C10B36-2447-3966-03E6-635EC4704F14}"/>
              </a:ext>
            </a:extLst>
          </p:cNvPr>
          <p:cNvSpPr/>
          <p:nvPr/>
        </p:nvSpPr>
        <p:spPr>
          <a:xfrm rot="16200000">
            <a:off x="5942470" y="1227703"/>
            <a:ext cx="339247" cy="235596"/>
          </a:xfrm>
          <a:prstGeom prst="downArrow">
            <a:avLst>
              <a:gd name="adj1" fmla="val 50000"/>
              <a:gd name="adj2" fmla="val 1000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23BC0ED-241B-A47C-9CB1-996461C92B4C}"/>
              </a:ext>
            </a:extLst>
          </p:cNvPr>
          <p:cNvSpPr/>
          <p:nvPr/>
        </p:nvSpPr>
        <p:spPr>
          <a:xfrm>
            <a:off x="5979727" y="2268765"/>
            <a:ext cx="3078297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33.3%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02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スライド番号プレースホルダー 42">
            <a:extLst>
              <a:ext uri="{FF2B5EF4-FFF2-40B4-BE49-F238E27FC236}">
                <a16:creationId xmlns:a16="http://schemas.microsoft.com/office/drawing/2014/main" id="{12EBA5CF-B915-AE49-BD1D-C465A89D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8878" y="6421308"/>
            <a:ext cx="2943234" cy="510947"/>
          </a:xfrm>
        </p:spPr>
        <p:txBody>
          <a:bodyPr/>
          <a:lstStyle/>
          <a:p>
            <a:fld id="{3A1759C7-6F6B-304A-B2C0-52DEF662737D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64313D6-0C24-B043-FF40-680ED2CAB3EF}"/>
              </a:ext>
            </a:extLst>
          </p:cNvPr>
          <p:cNvSpPr txBox="1"/>
          <p:nvPr/>
        </p:nvSpPr>
        <p:spPr>
          <a:xfrm>
            <a:off x="2292190" y="4989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07BBD5F-FBDC-B09A-8F1B-176B846919B1}"/>
              </a:ext>
            </a:extLst>
          </p:cNvPr>
          <p:cNvSpPr/>
          <p:nvPr/>
        </p:nvSpPr>
        <p:spPr>
          <a:xfrm>
            <a:off x="-11017" y="-27485"/>
            <a:ext cx="158683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CD6E7D6-E84E-67DA-860E-FC1298D94275}"/>
              </a:ext>
            </a:extLst>
          </p:cNvPr>
          <p:cNvSpPr txBox="1"/>
          <p:nvPr/>
        </p:nvSpPr>
        <p:spPr>
          <a:xfrm>
            <a:off x="546022" y="-11986"/>
            <a:ext cx="5232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実験環境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鏡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kumimoji="1" lang="ja-JP" altLang="en-US" sz="3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見本</a:t>
            </a:r>
            <a:r>
              <a:rPr kumimoji="1" lang="en-US" altLang="ja-JP" sz="3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endParaRPr kumimoji="1" lang="ja-JP" altLang="en-US" sz="3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3CE8865-2251-0464-502D-6CC4D3138D1B}"/>
              </a:ext>
            </a:extLst>
          </p:cNvPr>
          <p:cNvSpPr/>
          <p:nvPr/>
        </p:nvSpPr>
        <p:spPr>
          <a:xfrm>
            <a:off x="238463" y="-26517"/>
            <a:ext cx="72254" cy="64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2"/>
              </a:solidFill>
            </a:endParaRP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AF593823-D836-400B-350F-207E1C5DCF99}"/>
              </a:ext>
            </a:extLst>
          </p:cNvPr>
          <p:cNvCxnSpPr>
            <a:cxnSpLocks/>
          </p:cNvCxnSpPr>
          <p:nvPr/>
        </p:nvCxnSpPr>
        <p:spPr>
          <a:xfrm>
            <a:off x="-98274" y="620515"/>
            <a:ext cx="934054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6DBEBCE-AF17-ACBC-338B-789BFFCB5F45}"/>
              </a:ext>
            </a:extLst>
          </p:cNvPr>
          <p:cNvSpPr txBox="1"/>
          <p:nvPr/>
        </p:nvSpPr>
        <p:spPr>
          <a:xfrm>
            <a:off x="4592936" y="1990829"/>
            <a:ext cx="106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認識率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AA4C9B0-EEB2-75D0-5C41-B8DED0DF12CD}"/>
              </a:ext>
            </a:extLst>
          </p:cNvPr>
          <p:cNvSpPr txBox="1"/>
          <p:nvPr/>
        </p:nvSpPr>
        <p:spPr>
          <a:xfrm>
            <a:off x="253075" y="19639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実験風景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289F3D90-F466-876D-E29F-CC7DA81C23B9}"/>
              </a:ext>
            </a:extLst>
          </p:cNvPr>
          <p:cNvGrpSpPr>
            <a:grpSpLocks noChangeAspect="1"/>
          </p:cNvGrpSpPr>
          <p:nvPr/>
        </p:nvGrpSpPr>
        <p:grpSpPr>
          <a:xfrm>
            <a:off x="258753" y="2333267"/>
            <a:ext cx="4251604" cy="4149284"/>
            <a:chOff x="5359066" y="517894"/>
            <a:chExt cx="4384715" cy="4279192"/>
          </a:xfrm>
        </p:grpSpPr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CE4E1050-31B9-7A85-984A-748B4B03CCAF}"/>
                </a:ext>
              </a:extLst>
            </p:cNvPr>
            <p:cNvGrpSpPr/>
            <p:nvPr/>
          </p:nvGrpSpPr>
          <p:grpSpPr>
            <a:xfrm>
              <a:off x="5359066" y="517894"/>
              <a:ext cx="4384715" cy="4279192"/>
              <a:chOff x="5359066" y="517894"/>
              <a:chExt cx="4384715" cy="4279192"/>
            </a:xfrm>
          </p:grpSpPr>
          <p:pic>
            <p:nvPicPr>
              <p:cNvPr id="23" name="図 22">
                <a:extLst>
                  <a:ext uri="{FF2B5EF4-FFF2-40B4-BE49-F238E27FC236}">
                    <a16:creationId xmlns:a16="http://schemas.microsoft.com/office/drawing/2014/main" id="{E10A4D9A-E9BA-5A5C-C71F-9C9FEC93D1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359066" y="789956"/>
                <a:ext cx="4384715" cy="4007130"/>
              </a:xfrm>
              <a:prstGeom prst="rect">
                <a:avLst/>
              </a:prstGeom>
            </p:spPr>
          </p:pic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CB41F516-DFD8-2285-8BEF-B2C526C311DB}"/>
                  </a:ext>
                </a:extLst>
              </p:cNvPr>
              <p:cNvSpPr txBox="1"/>
              <p:nvPr/>
            </p:nvSpPr>
            <p:spPr>
              <a:xfrm>
                <a:off x="5539065" y="517894"/>
                <a:ext cx="1515276" cy="476119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Camera</a:t>
                </a:r>
                <a:endParaRPr kumimoji="1" lang="ja-JP" altLang="en-US" sz="2400" u="sng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A848069-DA09-00CF-DCB4-E9A545E90C49}"/>
                  </a:ext>
                </a:extLst>
              </p:cNvPr>
              <p:cNvSpPr txBox="1"/>
              <p:nvPr/>
            </p:nvSpPr>
            <p:spPr>
              <a:xfrm>
                <a:off x="8303815" y="725040"/>
                <a:ext cx="746132" cy="476119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PC</a:t>
                </a:r>
                <a:endParaRPr kumimoji="1" lang="ja-JP" altLang="en-US" sz="2400" u="sng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1EEBF0A6-2F08-539B-1705-F5C9F415321D}"/>
                  </a:ext>
                </a:extLst>
              </p:cNvPr>
              <p:cNvSpPr txBox="1"/>
              <p:nvPr/>
            </p:nvSpPr>
            <p:spPr>
              <a:xfrm>
                <a:off x="6203302" y="1396479"/>
                <a:ext cx="1336303" cy="476119"/>
              </a:xfrm>
              <a:prstGeom prst="rect">
                <a:avLst/>
              </a:prstGeom>
              <a:solidFill>
                <a:srgbClr val="FFFFFF">
                  <a:alpha val="80000"/>
                </a:srgb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u="sng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Mirror</a:t>
                </a:r>
                <a:endParaRPr kumimoji="1" lang="ja-JP" altLang="en-US" sz="2400" u="sng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65DEDA55-B961-0257-556D-6BC37D193DC4}"/>
                </a:ext>
              </a:extLst>
            </p:cNvPr>
            <p:cNvSpPr txBox="1"/>
            <p:nvPr/>
          </p:nvSpPr>
          <p:spPr>
            <a:xfrm>
              <a:off x="6737915" y="3559499"/>
              <a:ext cx="1651632" cy="1174426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u="sng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Emotion</a:t>
              </a:r>
              <a:endParaRPr kumimoji="1" lang="ja-JP" altLang="en-US" sz="2400" u="sng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</a:t>
              </a:r>
            </a:p>
            <a:p>
              <a:pPr algn="ctr"/>
              <a:r>
                <a:rPr kumimoji="1" lang="en-US" altLang="ja-JP" sz="2400" u="sng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</a:t>
              </a:r>
              <a:endParaRPr kumimoji="1" lang="ja-JP" altLang="en-US" sz="2400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9" name="図 18">
            <a:extLst>
              <a:ext uri="{FF2B5EF4-FFF2-40B4-BE49-F238E27FC236}">
                <a16:creationId xmlns:a16="http://schemas.microsoft.com/office/drawing/2014/main" id="{618D93E8-5AD3-5FA4-F8E5-7B98156D990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1613" y="2360161"/>
            <a:ext cx="4293604" cy="4233600"/>
          </a:xfrm>
          <a:prstGeom prst="rect">
            <a:avLst/>
          </a:prstGeom>
        </p:spPr>
      </p:pic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F5473A9A-20DC-59B0-131E-C907E97708B2}"/>
              </a:ext>
            </a:extLst>
          </p:cNvPr>
          <p:cNvGrpSpPr/>
          <p:nvPr/>
        </p:nvGrpSpPr>
        <p:grpSpPr>
          <a:xfrm>
            <a:off x="433318" y="968104"/>
            <a:ext cx="8288794" cy="691036"/>
            <a:chOff x="433318" y="796973"/>
            <a:chExt cx="8288794" cy="691036"/>
          </a:xfrm>
        </p:grpSpPr>
        <p:sp>
          <p:nvSpPr>
            <p:cNvPr id="29" name="角丸四角形 28">
              <a:extLst>
                <a:ext uri="{FF2B5EF4-FFF2-40B4-BE49-F238E27FC236}">
                  <a16:creationId xmlns:a16="http://schemas.microsoft.com/office/drawing/2014/main" id="{399CEF9A-E88A-D28E-9917-DC644F9E60C0}"/>
                </a:ext>
              </a:extLst>
            </p:cNvPr>
            <p:cNvSpPr/>
            <p:nvPr/>
          </p:nvSpPr>
          <p:spPr>
            <a:xfrm>
              <a:off x="4844434" y="796973"/>
              <a:ext cx="1674000" cy="675022"/>
            </a:xfrm>
            <a:prstGeom prst="roundRect">
              <a:avLst/>
            </a:prstGeom>
            <a:noFill/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感情表現</a:t>
              </a:r>
              <a:endParaRPr kumimoji="1" lang="en-US" altLang="ja-JP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角丸四角形 29">
              <a:extLst>
                <a:ext uri="{FF2B5EF4-FFF2-40B4-BE49-F238E27FC236}">
                  <a16:creationId xmlns:a16="http://schemas.microsoft.com/office/drawing/2014/main" id="{189F7645-0524-5CB9-B2E6-BBD6254A50C5}"/>
                </a:ext>
              </a:extLst>
            </p:cNvPr>
            <p:cNvSpPr/>
            <p:nvPr/>
          </p:nvSpPr>
          <p:spPr>
            <a:xfrm>
              <a:off x="433318" y="796973"/>
              <a:ext cx="1674000" cy="675022"/>
            </a:xfrm>
            <a:prstGeom prst="roundRect">
              <a:avLst/>
            </a:prstGeom>
            <a:noFill/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2"/>
                  </a:solidFill>
                </a:rPr>
                <a:t>事前調査</a:t>
              </a:r>
            </a:p>
          </p:txBody>
        </p:sp>
        <p:sp>
          <p:nvSpPr>
            <p:cNvPr id="31" name="下矢印 30">
              <a:extLst>
                <a:ext uri="{FF2B5EF4-FFF2-40B4-BE49-F238E27FC236}">
                  <a16:creationId xmlns:a16="http://schemas.microsoft.com/office/drawing/2014/main" id="{CFDAC44F-E108-AE8D-55A6-93A3D4A1B4EB}"/>
                </a:ext>
              </a:extLst>
            </p:cNvPr>
            <p:cNvSpPr/>
            <p:nvPr/>
          </p:nvSpPr>
          <p:spPr>
            <a:xfrm rot="16200000">
              <a:off x="2203473" y="1016686"/>
              <a:ext cx="339247" cy="235596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角丸四角形 31">
              <a:extLst>
                <a:ext uri="{FF2B5EF4-FFF2-40B4-BE49-F238E27FC236}">
                  <a16:creationId xmlns:a16="http://schemas.microsoft.com/office/drawing/2014/main" id="{54C49197-E8F4-FDEB-C104-789C46D60338}"/>
                </a:ext>
              </a:extLst>
            </p:cNvPr>
            <p:cNvSpPr/>
            <p:nvPr/>
          </p:nvSpPr>
          <p:spPr>
            <a:xfrm>
              <a:off x="7049991" y="812987"/>
              <a:ext cx="1672121" cy="675022"/>
            </a:xfrm>
            <a:prstGeom prst="roundRect">
              <a:avLst/>
            </a:prstGeom>
            <a:noFill/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chemeClr val="tx2"/>
                  </a:solidFill>
                </a:rPr>
                <a:t>事後調査</a:t>
              </a:r>
            </a:p>
          </p:txBody>
        </p:sp>
        <p:sp>
          <p:nvSpPr>
            <p:cNvPr id="33" name="下矢印 32">
              <a:extLst>
                <a:ext uri="{FF2B5EF4-FFF2-40B4-BE49-F238E27FC236}">
                  <a16:creationId xmlns:a16="http://schemas.microsoft.com/office/drawing/2014/main" id="{F23FBB86-4516-E406-2B3A-D4189C8A4933}"/>
                </a:ext>
              </a:extLst>
            </p:cNvPr>
            <p:cNvSpPr/>
            <p:nvPr/>
          </p:nvSpPr>
          <p:spPr>
            <a:xfrm rot="16200000">
              <a:off x="6614589" y="1016686"/>
              <a:ext cx="339247" cy="235596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AD33F4C9-F6DD-B8A4-1B54-252EB230A3AD}"/>
                </a:ext>
              </a:extLst>
            </p:cNvPr>
            <p:cNvSpPr/>
            <p:nvPr/>
          </p:nvSpPr>
          <p:spPr>
            <a:xfrm>
              <a:off x="2638876" y="796973"/>
              <a:ext cx="1674000" cy="675022"/>
            </a:xfrm>
            <a:prstGeom prst="roundRect">
              <a:avLst/>
            </a:prstGeom>
            <a:noFill/>
            <a:ln w="28575">
              <a:solidFill>
                <a:srgbClr val="FF7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800">
                  <a:solidFill>
                    <a:srgbClr val="FF4F4A"/>
                  </a:solidFill>
                </a:rPr>
                <a:t>練習</a:t>
              </a:r>
            </a:p>
          </p:txBody>
        </p:sp>
        <p:sp>
          <p:nvSpPr>
            <p:cNvPr id="35" name="下矢印 34">
              <a:extLst>
                <a:ext uri="{FF2B5EF4-FFF2-40B4-BE49-F238E27FC236}">
                  <a16:creationId xmlns:a16="http://schemas.microsoft.com/office/drawing/2014/main" id="{4DCEB3B1-2A50-F57A-D9BA-581AFB03A2C8}"/>
                </a:ext>
              </a:extLst>
            </p:cNvPr>
            <p:cNvSpPr/>
            <p:nvPr/>
          </p:nvSpPr>
          <p:spPr>
            <a:xfrm rot="16200000">
              <a:off x="4409031" y="1016686"/>
              <a:ext cx="339247" cy="235596"/>
            </a:xfrm>
            <a:prstGeom prst="downArrow">
              <a:avLst>
                <a:gd name="adj1" fmla="val 50000"/>
                <a:gd name="adj2" fmla="val 100000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9299713-1DBF-330D-92E1-9FAE61A89D24}"/>
              </a:ext>
            </a:extLst>
          </p:cNvPr>
          <p:cNvSpPr/>
          <p:nvPr/>
        </p:nvSpPr>
        <p:spPr>
          <a:xfrm>
            <a:off x="5979727" y="2268765"/>
            <a:ext cx="3078297" cy="675022"/>
          </a:xfrm>
          <a:prstGeom prst="rect">
            <a:avLst/>
          </a:prstGeom>
          <a:solidFill>
            <a:schemeClr val="bg1"/>
          </a:solidFill>
          <a:ln w="28575">
            <a:solidFill>
              <a:srgbClr val="FF7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u="sng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正解率：</a:t>
            </a:r>
            <a:r>
              <a:rPr kumimoji="1" lang="en-US" altLang="ja-JP" sz="28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58.3%</a:t>
            </a:r>
            <a:endParaRPr kumimoji="1" lang="ja-JP" altLang="en-US" sz="2800" b="1" u="sng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09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 animBg="1"/>
    </p:bld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{DC8F35D1-E404-D442-AF2A-52B4D421E384}tf16401378</Template>
  <TotalTime>36625</TotalTime>
  <Words>1082</Words>
  <Application>Microsoft Office PowerPoint</Application>
  <PresentationFormat>画面に合わせる (4:3)</PresentationFormat>
  <Paragraphs>333</Paragraphs>
  <Slides>25</Slides>
  <Notes>15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25</vt:i4>
      </vt:variant>
    </vt:vector>
  </HeadingPairs>
  <TitlesOfParts>
    <vt:vector size="33" baseType="lpstr">
      <vt:lpstr>MS Gothic</vt:lpstr>
      <vt:lpstr>游ゴシック</vt:lpstr>
      <vt:lpstr>游明朝</vt:lpstr>
      <vt:lpstr>Arial</vt:lpstr>
      <vt:lpstr>Garamond</vt:lpstr>
      <vt:lpstr>Times New Roman</vt:lpstr>
      <vt:lpstr>Verdana</vt:lpstr>
      <vt:lpstr>Office テーマ</vt:lpstr>
      <vt:lpstr>感情表現に基づく人とロボットの インタラクションの設計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ご清聴ありがとうございました．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福田研ゼミ進捗報告(11/12)</dc:title>
  <dc:creator>19238901 明石　華実</dc:creator>
  <cp:lastModifiedBy>Akashi Haru</cp:lastModifiedBy>
  <cp:revision>101</cp:revision>
  <dcterms:created xsi:type="dcterms:W3CDTF">2021-11-05T11:24:13Z</dcterms:created>
  <dcterms:modified xsi:type="dcterms:W3CDTF">2023-02-13T12:10:54Z</dcterms:modified>
</cp:coreProperties>
</file>

<file path=docProps/thumbnail.jpeg>
</file>